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8" r:id="rId2"/>
    <p:sldId id="269" r:id="rId3"/>
    <p:sldId id="261" r:id="rId4"/>
    <p:sldId id="267" r:id="rId5"/>
    <p:sldId id="264" r:id="rId6"/>
    <p:sldId id="265" r:id="rId7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Ball" initials="DBAL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5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0D14ABBB-02D7-4BC6-AAC9-57F76D18F6AC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5F16B76F-D202-437B-8588-9582B60B46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16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CDD677D0-BC94-486B-BE70-A68D699171C9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28D5A549-F7D0-4921-A921-FABF020C7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1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0602" indent="-2886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4773" indent="-2309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6682" indent="-2309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8591" indent="-2309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637999-BCF2-4598-97AB-AA5E967C1639}" type="slidenum">
              <a:rPr 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0602" indent="-2886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4773" indent="-2309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6682" indent="-2309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8591" indent="-2309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637999-BCF2-4598-97AB-AA5E967C1639}" type="slidenum">
              <a:rPr 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0602" indent="-2886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4773" indent="-2309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6682" indent="-2309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8591" indent="-2309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637999-BCF2-4598-97AB-AA5E967C1639}" type="slidenum">
              <a:rPr 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0602" indent="-2886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4773" indent="-2309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6682" indent="-2309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8591" indent="-2309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637999-BCF2-4598-97AB-AA5E967C1639}" type="slidenum">
              <a:rPr 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AB254-375B-4E7B-8495-6DF5BB5FD3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5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6EC92-0821-4FED-8F83-2A083BDAB6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3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91BF5-80A3-4618-9E9F-68CAC05390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5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BE91D-A4C0-4B67-98C4-848F0B743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2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A49A7-0FE6-4E0C-B06A-CDD63AD8CE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7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F4BF6-4FE6-4005-9094-182F52BBF4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9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49958-1319-4D3C-A156-81BC7474BE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4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ED174-E893-4CBB-BACD-3F6730D6C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0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BDF9C-A0ED-49AE-8F95-B038D686FB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2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2A22-D0EB-4007-9B50-AF0F8A653D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AF55C-2F0C-47FA-97CE-0A2745E5FE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8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3A0493-EF28-4647-BE68-FE243E6E6CF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4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981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6096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606675" y="580311"/>
            <a:ext cx="6080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rgbClr val="FFFFFF"/>
                </a:solidFill>
              </a:rPr>
              <a:t>OCS Scientific Committee Meeting</a:t>
            </a:r>
            <a:br>
              <a:rPr lang="en-US" sz="1600" b="1" dirty="0" smtClean="0">
                <a:solidFill>
                  <a:srgbClr val="FFFFFF"/>
                </a:solidFill>
              </a:rPr>
            </a:br>
            <a:r>
              <a:rPr lang="en-US" sz="1600" b="1" dirty="0" smtClean="0">
                <a:solidFill>
                  <a:srgbClr val="FFFFFF"/>
                </a:solidFill>
              </a:rPr>
              <a:t>May 2013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7" name="Picture 4" descr="DOI Buffa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4" y="5517397"/>
            <a:ext cx="1050878" cy="10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MP900289490[1]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00" b="29792"/>
          <a:stretch/>
        </p:blipFill>
        <p:spPr bwMode="auto">
          <a:xfrm>
            <a:off x="658368" y="1280160"/>
            <a:ext cx="1828800" cy="52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228354" y="1964829"/>
            <a:ext cx="283282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cap="small" dirty="0" smtClean="0"/>
              <a:t>Presenter:</a:t>
            </a:r>
          </a:p>
          <a:p>
            <a:pPr algn="ctr" eaLnBrk="1" hangingPunct="1"/>
            <a:r>
              <a:rPr lang="en-US" sz="2000" b="1" dirty="0" smtClean="0"/>
              <a:t>Donna Schroeder</a:t>
            </a:r>
            <a:endParaRPr lang="en-US" sz="2000" b="1" dirty="0"/>
          </a:p>
          <a:p>
            <a:pPr algn="ctr" eaLnBrk="1" hangingPunct="1"/>
            <a:r>
              <a:rPr lang="en-US" sz="1800" cap="small" dirty="0" smtClean="0">
                <a:solidFill>
                  <a:srgbClr val="0070C0"/>
                </a:solidFill>
              </a:rPr>
              <a:t>Marine Ecologist</a:t>
            </a:r>
          </a:p>
          <a:p>
            <a:pPr algn="ctr" eaLnBrk="1" hangingPunct="1"/>
            <a:r>
              <a:rPr lang="en-US" sz="1800" dirty="0" smtClean="0"/>
              <a:t>Pacific Region</a:t>
            </a:r>
            <a:endParaRPr lang="en-US" sz="1800" dirty="0"/>
          </a:p>
          <a:p>
            <a:pPr algn="ctr" eaLnBrk="1" hangingPunct="1"/>
            <a:r>
              <a:rPr lang="en-US" dirty="0" smtClean="0">
                <a:solidFill>
                  <a:srgbClr val="0070C0"/>
                </a:solidFill>
              </a:rPr>
              <a:t>donna.schroeder@boem.gov</a:t>
            </a:r>
          </a:p>
          <a:p>
            <a:pPr algn="ctr" eaLnBrk="1" hangingPunct="1"/>
            <a:r>
              <a:rPr lang="en-US" dirty="0" smtClean="0">
                <a:solidFill>
                  <a:srgbClr val="0070C0"/>
                </a:solidFill>
              </a:rPr>
              <a:t>805-389-7805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070158" y="3886200"/>
            <a:ext cx="514923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cap="small" dirty="0" smtClean="0"/>
              <a:t>Contact:</a:t>
            </a:r>
          </a:p>
          <a:p>
            <a:pPr algn="ctr" eaLnBrk="1" hangingPunct="1"/>
            <a:r>
              <a:rPr lang="en-US" sz="2000" b="1" dirty="0" smtClean="0"/>
              <a:t>Dave Ball</a:t>
            </a:r>
          </a:p>
          <a:p>
            <a:pPr algn="ctr" eaLnBrk="1" hangingPunct="1"/>
            <a:r>
              <a:rPr lang="en-US" sz="1800" cap="small" dirty="0" smtClean="0">
                <a:solidFill>
                  <a:srgbClr val="0070C0"/>
                </a:solidFill>
              </a:rPr>
              <a:t>Pacific Region Historic Preservation Officer</a:t>
            </a:r>
            <a:endParaRPr lang="en-US" sz="1800" dirty="0" smtClean="0"/>
          </a:p>
          <a:p>
            <a:pPr algn="ctr" eaLnBrk="1" hangingPunct="1"/>
            <a:r>
              <a:rPr lang="en-US" sz="1800" dirty="0" smtClean="0"/>
              <a:t>Pacific Region</a:t>
            </a:r>
            <a:endParaRPr lang="en-US" sz="1800" dirty="0"/>
          </a:p>
          <a:p>
            <a:pPr algn="ctr" eaLnBrk="1" hangingPunct="1"/>
            <a:r>
              <a:rPr lang="en-US" dirty="0" smtClean="0">
                <a:solidFill>
                  <a:srgbClr val="0070C0"/>
                </a:solidFill>
              </a:rPr>
              <a:t>david.ball@boem.gov</a:t>
            </a:r>
          </a:p>
          <a:p>
            <a:pPr algn="ctr" eaLnBrk="1" hangingPunct="1"/>
            <a:r>
              <a:rPr lang="en-US" dirty="0" smtClean="0">
                <a:solidFill>
                  <a:srgbClr val="0070C0"/>
                </a:solidFill>
              </a:rPr>
              <a:t>805-389-7593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3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981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6096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606675" y="652046"/>
            <a:ext cx="60801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rgbClr val="FFFFFF"/>
                </a:solidFill>
              </a:rPr>
              <a:t>Proposed FY 2014 </a:t>
            </a:r>
            <a:r>
              <a:rPr lang="en-US" sz="1600" b="1" dirty="0">
                <a:solidFill>
                  <a:srgbClr val="FFFFFF"/>
                </a:solidFill>
              </a:rPr>
              <a:t>Studies </a:t>
            </a:r>
            <a:r>
              <a:rPr lang="en-US" sz="1600" b="1" dirty="0" smtClean="0">
                <a:solidFill>
                  <a:srgbClr val="FFFFFF"/>
                </a:solidFill>
              </a:rPr>
              <a:t>– Pacific Region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571749"/>
              </p:ext>
            </p:extLst>
          </p:nvPr>
        </p:nvGraphicFramePr>
        <p:xfrm>
          <a:off x="685800" y="1371600"/>
          <a:ext cx="7955280" cy="436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822960"/>
                <a:gridCol w="6217920"/>
                <a:gridCol w="45720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Page</a:t>
                      </a:r>
                      <a:endParaRPr lang="en-US" sz="1200" b="0" spc="0" dirty="0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Discipline</a:t>
                      </a:r>
                      <a:endParaRPr lang="en-US" sz="1200" b="0" spc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Title</a:t>
                      </a:r>
                      <a:endParaRPr lang="en-US" sz="1200" b="0" spc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b="0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Rank</a:t>
                      </a:r>
                      <a:endParaRPr lang="en-US" sz="1200" b="0" spc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23</a:t>
                      </a:r>
                      <a:endParaRPr lang="en-US" sz="1200" spc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PO</a:t>
                      </a:r>
                      <a:endParaRPr lang="en-US" sz="1200" spc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i="0" spc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Expansion of West Coast Oceanographic Modeling Capability</a:t>
                      </a:r>
                      <a:endParaRPr lang="en-US" sz="1200" i="0" spc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1</a:t>
                      </a:r>
                      <a:endParaRPr lang="en-US" sz="1200" spc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b="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25</a:t>
                      </a:r>
                      <a:endParaRPr lang="en-US" sz="1200" b="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b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IN</a:t>
                      </a:r>
                      <a:br>
                        <a:rPr lang="en-US" sz="1200" b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</a:br>
                      <a:r>
                        <a:rPr lang="en-US" sz="1200" b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(HE/SE)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b="0" i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Potential Impacts of Submarine Power Cables on Crab Harvest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b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2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27</a:t>
                      </a:r>
                      <a:endParaRPr lang="en-US" sz="120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MM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i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Data Synthesis and High-resolution Predictive Modeling of Marine Bird Spatial Distributions on the Pacific OCS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3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b="1" spc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29</a:t>
                      </a:r>
                      <a:endParaRPr lang="en-US" sz="1200" b="1" spc="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b="1" spc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IN</a:t>
                      </a:r>
                      <a:br>
                        <a:rPr lang="en-US" sz="1200" b="1" spc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</a:br>
                      <a:r>
                        <a:rPr lang="en-US" sz="1200" b="1" spc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(HE/SE)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b="1" i="0" spc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Archaeological and Biological Assessment of Submerged Landforms off the Pacific Coast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b="1" spc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4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31</a:t>
                      </a:r>
                      <a:endParaRPr lang="en-US" sz="1200" spc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IM</a:t>
                      </a:r>
                      <a:endParaRPr lang="en-US" sz="1200" spc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i="0" spc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West Coast Information Transfer Meeting</a:t>
                      </a:r>
                      <a:endParaRPr lang="en-US" sz="1200" i="0" spc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5</a:t>
                      </a:r>
                      <a:endParaRPr lang="en-US" sz="1200" spc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33</a:t>
                      </a:r>
                      <a:endParaRPr lang="en-US" sz="120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FE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i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Predicting and Detecting the Effects of Climate Change and Ocean Acidification Using Long-term Ecological Data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6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35</a:t>
                      </a:r>
                      <a:endParaRPr lang="en-US" sz="120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FE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b="0" i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Understanding and Mitigating the Effects of Marine Renewable Energy </a:t>
                      </a:r>
                      <a:r>
                        <a:rPr lang="en-US" sz="1200" b="0" i="0" spc="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Technologies on the Coastal and Marine Environment in the Pacific OCS Region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7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37</a:t>
                      </a:r>
                      <a:endParaRPr lang="en-US" sz="120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HE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i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Collecting and Archiving Invertebrates from MARINe Sites for Deposition in the Smithsonian </a:t>
                      </a:r>
                      <a:r>
                        <a:rPr lang="en-US" sz="1200" i="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Institution </a:t>
                      </a:r>
                      <a:r>
                        <a:rPr lang="en-US" sz="1200" i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with Local Replicate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8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39</a:t>
                      </a:r>
                      <a:endParaRPr lang="en-US" sz="120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HE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i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Year-round and Diel Patterns in Habitat-use of Seabirds off Oregon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9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41</a:t>
                      </a:r>
                      <a:endParaRPr lang="en-US" sz="120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eorgia"/>
                        <a:cs typeface="Arial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HE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i="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Strategic Resampling of Biodiversity Surveys at MARINe Sites: Completion of the Decadal Assessment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200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eorgia"/>
                          <a:cs typeface="Arial" pitchFamily="34" charset="0"/>
                        </a:rPr>
                        <a:t>10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6448" y="5791200"/>
            <a:ext cx="7075952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tabLst>
                <a:tab pos="228600" algn="l"/>
                <a:tab pos="411480" algn="l"/>
                <a:tab pos="2286000" algn="l"/>
                <a:tab pos="2560320" algn="l"/>
                <a:tab pos="2743200" algn="l"/>
                <a:tab pos="4572000" algn="l"/>
                <a:tab pos="4800600" algn="l"/>
                <a:tab pos="4937760" algn="l"/>
              </a:tabLst>
            </a:pPr>
            <a:r>
              <a:rPr lang="en-US" sz="1100" dirty="0" smtClean="0"/>
              <a:t>FE	=	Fates </a:t>
            </a:r>
            <a:r>
              <a:rPr lang="en-US" sz="1100" dirty="0"/>
              <a:t>&amp; Effects	</a:t>
            </a:r>
            <a:r>
              <a:rPr lang="en-US" sz="1100" dirty="0" smtClean="0"/>
              <a:t>IN	=	Interdisciplinary</a:t>
            </a:r>
            <a:r>
              <a:rPr lang="en-US" sz="1100" dirty="0"/>
              <a:t>	</a:t>
            </a:r>
            <a:endParaRPr lang="en-US" sz="1100" dirty="0" smtClean="0"/>
          </a:p>
          <a:p>
            <a:pPr>
              <a:lnSpc>
                <a:spcPts val="1400"/>
              </a:lnSpc>
              <a:tabLst>
                <a:tab pos="228600" algn="l"/>
                <a:tab pos="411480" algn="l"/>
                <a:tab pos="2286000" algn="l"/>
                <a:tab pos="2560320" algn="l"/>
                <a:tab pos="2743200" algn="l"/>
                <a:tab pos="4572000" algn="l"/>
                <a:tab pos="4800600" algn="l"/>
                <a:tab pos="4937760" algn="l"/>
              </a:tabLst>
            </a:pPr>
            <a:r>
              <a:rPr lang="en-US" sz="1100" dirty="0" smtClean="0"/>
              <a:t>HE	=	Habitat &amp; </a:t>
            </a:r>
            <a:r>
              <a:rPr lang="en-US" sz="1100" dirty="0"/>
              <a:t>Ecology	</a:t>
            </a:r>
            <a:r>
              <a:rPr lang="en-US" sz="1100" dirty="0" smtClean="0"/>
              <a:t>MM</a:t>
            </a:r>
            <a:r>
              <a:rPr lang="en-US" sz="1100" dirty="0"/>
              <a:t>	=	Marine Mammals &amp; Protected Species</a:t>
            </a:r>
            <a:endParaRPr lang="en-US" sz="1100" dirty="0" smtClean="0"/>
          </a:p>
          <a:p>
            <a:pPr>
              <a:lnSpc>
                <a:spcPts val="1400"/>
              </a:lnSpc>
              <a:tabLst>
                <a:tab pos="228600" algn="l"/>
                <a:tab pos="411480" algn="l"/>
                <a:tab pos="2286000" algn="l"/>
                <a:tab pos="2560320" algn="l"/>
                <a:tab pos="2743200" algn="l"/>
                <a:tab pos="4572000" algn="l"/>
                <a:tab pos="4800600" algn="l"/>
                <a:tab pos="4937760" algn="l"/>
              </a:tabLst>
            </a:pPr>
            <a:r>
              <a:rPr lang="en-US" sz="1100" dirty="0" smtClean="0"/>
              <a:t>IM	=	Information Management	PO	=	</a:t>
            </a:r>
            <a:r>
              <a:rPr lang="en-US" sz="1100" dirty="0"/>
              <a:t>Physical </a:t>
            </a:r>
            <a:r>
              <a:rPr lang="en-US" sz="1100" dirty="0" smtClean="0"/>
              <a:t>Oceanography	SE</a:t>
            </a:r>
            <a:r>
              <a:rPr lang="en-US" sz="1100" dirty="0"/>
              <a:t>	=	Social &amp; Economic </a:t>
            </a:r>
            <a:r>
              <a:rPr lang="en-US" sz="1100" dirty="0" smtClean="0"/>
              <a:t>Sciences</a:t>
            </a:r>
            <a:r>
              <a:rPr lang="en-US" sz="1300" dirty="0" smtClean="0"/>
              <a:t>		</a:t>
            </a:r>
            <a:endParaRPr lang="en-US" sz="1300" dirty="0"/>
          </a:p>
        </p:txBody>
      </p:sp>
      <p:pic>
        <p:nvPicPr>
          <p:cNvPr id="9" name="Picture 4" descr="DOI Buffa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5760720"/>
            <a:ext cx="787467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15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981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6096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504644"/>
              </p:ext>
            </p:extLst>
          </p:nvPr>
        </p:nvGraphicFramePr>
        <p:xfrm>
          <a:off x="990600" y="1600200"/>
          <a:ext cx="7315200" cy="1737360"/>
        </p:xfrm>
        <a:graphic>
          <a:graphicData uri="http://schemas.openxmlformats.org/drawingml/2006/table">
            <a:tbl>
              <a:tblPr/>
              <a:tblGrid>
                <a:gridCol w="1554621"/>
                <a:gridCol w="4608468"/>
                <a:gridCol w="1152111"/>
              </a:tblGrid>
              <a:tr h="399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Discipline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1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(HE/SE)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Archaeological and Biological Assessment of Submerged Landforms off the Pacific Coast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574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Needed now to assess potential impacts to submerged landforms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 associated biological habitat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819525" cy="1636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igi1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45188"/>
            <a:ext cx="3009034" cy="200602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4648199"/>
            <a:ext cx="2743200" cy="1981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5051046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image of possible habitat associated with submerged landforms.</a:t>
            </a:r>
            <a:endParaRPr lang="en-US" dirty="0"/>
          </a:p>
        </p:txBody>
      </p:sp>
      <p:pic>
        <p:nvPicPr>
          <p:cNvPr id="11" name="Picture 2" descr="C:\Users\schroeddo\Desktop\delta images for PLS\DELTA 5766 0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29149"/>
            <a:ext cx="2743200" cy="2057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OI Buffal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5760720"/>
            <a:ext cx="787467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606675" y="536287"/>
            <a:ext cx="6080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FFFFFF"/>
                </a:solidFill>
              </a:rPr>
              <a:t>Proposed FY 2014 </a:t>
            </a:r>
            <a:r>
              <a:rPr lang="en-US" sz="1600" b="1" dirty="0" smtClean="0">
                <a:solidFill>
                  <a:srgbClr val="FFFFFF"/>
                </a:solidFill>
              </a:rPr>
              <a:t>Study</a:t>
            </a:r>
          </a:p>
          <a:p>
            <a:pPr algn="ctr" eaLnBrk="1" hangingPunct="1"/>
            <a:r>
              <a:rPr lang="en-US" sz="1600" b="1" dirty="0" smtClean="0">
                <a:solidFill>
                  <a:srgbClr val="FFFFFF"/>
                </a:solidFill>
              </a:rPr>
              <a:t>Supporting Conventional and Renewable Energy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981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6096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3400" y="1463040"/>
            <a:ext cx="4724400" cy="207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u="sng" dirty="0" smtClean="0">
                <a:latin typeface="Times New Roman" pitchFamily="18" charset="0"/>
              </a:rPr>
              <a:t>BOEM </a:t>
            </a:r>
            <a:r>
              <a:rPr lang="en-US" b="1" u="sng" dirty="0">
                <a:latin typeface="Times New Roman" pitchFamily="18" charset="0"/>
              </a:rPr>
              <a:t>Information </a:t>
            </a:r>
            <a:r>
              <a:rPr lang="en-US" b="1" u="sng" dirty="0" smtClean="0">
                <a:latin typeface="Times New Roman" pitchFamily="18" charset="0"/>
              </a:rPr>
              <a:t>Need</a:t>
            </a:r>
            <a:r>
              <a:rPr lang="en-US" b="1" dirty="0" smtClean="0">
                <a:latin typeface="Times New Roman" pitchFamily="18" charset="0"/>
              </a:rPr>
              <a:t>:</a:t>
            </a:r>
          </a:p>
          <a:p>
            <a:pPr marL="285750" indent="-228600" fontAlgn="base">
              <a:spcBef>
                <a:spcPts val="900"/>
              </a:spcBef>
              <a:buClr>
                <a:srgbClr val="0070C0"/>
              </a:buClr>
              <a:buSzPct val="10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Assess survey guidelines that ID potential submerged landform features</a:t>
            </a:r>
          </a:p>
          <a:p>
            <a:pPr marL="285750" indent="-228600" fontAlgn="base">
              <a:spcBef>
                <a:spcPts val="900"/>
              </a:spcBef>
              <a:buClr>
                <a:srgbClr val="0070C0"/>
              </a:buClr>
              <a:buSzPct val="105000"/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Expand </a:t>
            </a:r>
            <a:r>
              <a:rPr lang="en-US" sz="1600" dirty="0" smtClean="0">
                <a:solidFill>
                  <a:srgbClr val="000000"/>
                </a:solidFill>
              </a:rPr>
              <a:t>knowledge-base </a:t>
            </a:r>
            <a:r>
              <a:rPr lang="en-US" sz="1600" dirty="0">
                <a:solidFill>
                  <a:srgbClr val="000000"/>
                </a:solidFill>
              </a:rPr>
              <a:t>for </a:t>
            </a:r>
            <a:r>
              <a:rPr lang="en-US" sz="1600" dirty="0" smtClean="0">
                <a:solidFill>
                  <a:srgbClr val="000000"/>
                </a:solidFill>
              </a:rPr>
              <a:t>potential OCS </a:t>
            </a:r>
            <a:r>
              <a:rPr lang="en-US" sz="1600" dirty="0">
                <a:solidFill>
                  <a:srgbClr val="000000"/>
                </a:solidFill>
              </a:rPr>
              <a:t>prehistoric </a:t>
            </a:r>
            <a:r>
              <a:rPr lang="en-US" sz="1600" dirty="0" smtClean="0">
                <a:solidFill>
                  <a:srgbClr val="000000"/>
                </a:solidFill>
              </a:rPr>
              <a:t>sites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28600" fontAlgn="base">
              <a:spcBef>
                <a:spcPts val="900"/>
              </a:spcBef>
              <a:buClr>
                <a:srgbClr val="0070C0"/>
              </a:buClr>
              <a:buSzPct val="10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Identify sensitive habitats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33400" y="3733800"/>
            <a:ext cx="5029200" cy="222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b="1" u="sng" dirty="0">
                <a:solidFill>
                  <a:srgbClr val="000000"/>
                </a:solidFill>
                <a:latin typeface="Times New Roman" pitchFamily="18" charset="0"/>
              </a:rPr>
              <a:t>Relationship to </a:t>
            </a: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  <a:t>Previous and Ongoing</a:t>
            </a:r>
            <a:b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  <a:t>BOEM-Supported Research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28600" fontAlgn="base">
              <a:spcBef>
                <a:spcPts val="900"/>
              </a:spcBef>
              <a:spcAft>
                <a:spcPct val="0"/>
              </a:spcAft>
              <a:buClr>
                <a:srgbClr val="0070C0"/>
              </a:buClr>
              <a:buSzPct val="10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Seafloor and seeps mapping</a:t>
            </a:r>
          </a:p>
          <a:p>
            <a:pPr marL="285750" indent="-228600" fontAlgn="base">
              <a:spcBef>
                <a:spcPts val="900"/>
              </a:spcBef>
              <a:spcAft>
                <a:spcPct val="0"/>
              </a:spcAft>
              <a:buClr>
                <a:srgbClr val="0070C0"/>
              </a:buClr>
              <a:buSzPct val="10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Archaeological inventories</a:t>
            </a:r>
          </a:p>
          <a:p>
            <a:pPr marL="285750" indent="-228600" fontAlgn="base">
              <a:spcBef>
                <a:spcPts val="900"/>
              </a:spcBef>
              <a:spcAft>
                <a:spcPct val="0"/>
              </a:spcAft>
              <a:buClr>
                <a:srgbClr val="0070C0"/>
              </a:buClr>
              <a:buSzPct val="10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Benthic </a:t>
            </a:r>
            <a:r>
              <a:rPr lang="en-US" sz="1600" dirty="0">
                <a:solidFill>
                  <a:srgbClr val="000000"/>
                </a:solidFill>
              </a:rPr>
              <a:t>habitat studies</a:t>
            </a:r>
          </a:p>
          <a:p>
            <a:pPr marL="285750" indent="-228600" fontAlgn="base">
              <a:spcBef>
                <a:spcPts val="900"/>
              </a:spcBef>
              <a:spcAft>
                <a:spcPct val="0"/>
              </a:spcAft>
              <a:buClr>
                <a:srgbClr val="0070C0"/>
              </a:buClr>
              <a:buSzPct val="105000"/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Similar efforts in GOM and offshore Rhode Island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" name="Picture 3" descr="core2a ope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044978" cy="24363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images\bath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38982" r="1845" b="1304"/>
          <a:stretch/>
        </p:blipFill>
        <p:spPr bwMode="auto">
          <a:xfrm>
            <a:off x="5638800" y="4038599"/>
            <a:ext cx="3071649" cy="15240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606675" y="580311"/>
            <a:ext cx="6080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rgbClr val="FFFFFF"/>
                </a:solidFill>
              </a:rPr>
              <a:t>Archaeological </a:t>
            </a:r>
            <a:r>
              <a:rPr lang="en-US" sz="1600" b="1" dirty="0">
                <a:solidFill>
                  <a:srgbClr val="FFFFFF"/>
                </a:solidFill>
              </a:rPr>
              <a:t>and Biological </a:t>
            </a:r>
            <a:r>
              <a:rPr lang="en-US" sz="1600" b="1" dirty="0" smtClean="0">
                <a:solidFill>
                  <a:srgbClr val="FFFFFF"/>
                </a:solidFill>
              </a:rPr>
              <a:t>Assessment</a:t>
            </a:r>
            <a:br>
              <a:rPr lang="en-US" sz="1600" b="1" dirty="0" smtClean="0">
                <a:solidFill>
                  <a:srgbClr val="FFFFFF"/>
                </a:solidFill>
              </a:rPr>
            </a:br>
            <a:r>
              <a:rPr lang="en-US" sz="1600" b="1" dirty="0" smtClean="0">
                <a:solidFill>
                  <a:srgbClr val="FFFFFF"/>
                </a:solidFill>
              </a:rPr>
              <a:t>of </a:t>
            </a:r>
            <a:r>
              <a:rPr lang="en-US" sz="1600" b="1" dirty="0">
                <a:solidFill>
                  <a:srgbClr val="FFFFFF"/>
                </a:solidFill>
              </a:rPr>
              <a:t>Submerged Landforms off the Pacific Coast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16" name="Picture 4" descr="DOI Buffal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5760720"/>
            <a:ext cx="787467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0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981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6096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0352" y="1463040"/>
            <a:ext cx="7615237" cy="243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  <a:t>BOEM Objectives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288925" indent="-288925" fontAlgn="base">
              <a:spcBef>
                <a:spcPct val="0"/>
              </a:spcBef>
              <a:spcAft>
                <a:spcPts val="18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sz="1600" dirty="0" smtClean="0"/>
              <a:t>Conduct </a:t>
            </a:r>
            <a:r>
              <a:rPr lang="en-US" sz="1600" dirty="0"/>
              <a:t>field investigations of areas that have been identified as having a high potential to be associated with paleocultural landforms</a:t>
            </a:r>
            <a:endParaRPr lang="en-US" sz="1600" dirty="0">
              <a:solidFill>
                <a:srgbClr val="000000"/>
              </a:solidFill>
            </a:endParaRPr>
          </a:p>
          <a:p>
            <a:pPr marL="288925" indent="-288925" fontAlgn="base">
              <a:spcBef>
                <a:spcPct val="0"/>
              </a:spcBef>
              <a:spcAft>
                <a:spcPts val="18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sz="1600" dirty="0" smtClean="0"/>
              <a:t>Field </a:t>
            </a:r>
            <a:r>
              <a:rPr lang="en-US" sz="1600" dirty="0"/>
              <a:t>test a geospatial model that will aid in the identification and classification of potential paleocultural landforms from existing remote sensing data and seafloor maps in areas along the Pacific Coast</a:t>
            </a:r>
            <a:endParaRPr lang="en-US" sz="1600" dirty="0">
              <a:solidFill>
                <a:srgbClr val="000000"/>
              </a:solidFill>
            </a:endParaRPr>
          </a:p>
          <a:p>
            <a:pPr marL="288925" indent="-288925" fontAlgn="base">
              <a:spcBef>
                <a:spcPct val="0"/>
              </a:spcBef>
              <a:spcAft>
                <a:spcPts val="18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sz="1600" dirty="0" smtClean="0">
                <a:solidFill>
                  <a:srgbClr val="000000"/>
                </a:solidFill>
              </a:rPr>
              <a:t>Identify paleolandform features that may indicate sensitive habitat areas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2" descr="http://www.flheritage.com/images/archaeology/underwater/drowned_bann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8" t="4631" r="983" b="3137"/>
          <a:stretch/>
        </p:blipFill>
        <p:spPr bwMode="auto">
          <a:xfrm>
            <a:off x="3451122" y="4191000"/>
            <a:ext cx="4168878" cy="21945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chroeddo\Desktop\delta images for PLS\Delta5819 Schroeder 02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7" t="24671" r="34684" b="20605"/>
          <a:stretch/>
        </p:blipFill>
        <p:spPr bwMode="auto">
          <a:xfrm>
            <a:off x="685800" y="4191000"/>
            <a:ext cx="2604387" cy="21945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06675" y="580311"/>
            <a:ext cx="6080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rgbClr val="FFFFFF"/>
                </a:solidFill>
              </a:rPr>
              <a:t>Archaeological </a:t>
            </a:r>
            <a:r>
              <a:rPr lang="en-US" sz="1600" b="1" dirty="0">
                <a:solidFill>
                  <a:srgbClr val="FFFFFF"/>
                </a:solidFill>
              </a:rPr>
              <a:t>and Biological </a:t>
            </a:r>
            <a:r>
              <a:rPr lang="en-US" sz="1600" b="1" dirty="0" smtClean="0">
                <a:solidFill>
                  <a:srgbClr val="FFFFFF"/>
                </a:solidFill>
              </a:rPr>
              <a:t>Assessment</a:t>
            </a:r>
            <a:br>
              <a:rPr lang="en-US" sz="1600" b="1" dirty="0" smtClean="0">
                <a:solidFill>
                  <a:srgbClr val="FFFFFF"/>
                </a:solidFill>
              </a:rPr>
            </a:br>
            <a:r>
              <a:rPr lang="en-US" sz="1600" b="1" dirty="0" smtClean="0">
                <a:solidFill>
                  <a:srgbClr val="FFFFFF"/>
                </a:solidFill>
              </a:rPr>
              <a:t>of </a:t>
            </a:r>
            <a:r>
              <a:rPr lang="en-US" sz="1600" b="1" dirty="0">
                <a:solidFill>
                  <a:srgbClr val="FFFFFF"/>
                </a:solidFill>
              </a:rPr>
              <a:t>Submerged Landforms off the Pacific Coast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11" name="Picture 4" descr="DOI Buffal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5760720"/>
            <a:ext cx="787467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3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981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6096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0352" y="1463040"/>
            <a:ext cx="7615237" cy="317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  <a:t>Study Methods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sz="800" dirty="0">
              <a:solidFill>
                <a:srgbClr val="000000"/>
              </a:solidFill>
            </a:endParaRPr>
          </a:p>
          <a:p>
            <a:pPr marL="320040" indent="-320040" fontAlgn="base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sz="1600" dirty="0">
                <a:solidFill>
                  <a:srgbClr val="000000"/>
                </a:solidFill>
              </a:rPr>
              <a:t>Evaluate existing remote sensing data and review current theories on sea level rise during the Last Glacial Maximum (LGM) to identify high probability areas for further testing. </a:t>
            </a:r>
          </a:p>
          <a:p>
            <a:pPr marL="320040" indent="-320040" fontAlgn="base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sz="1600" dirty="0">
                <a:solidFill>
                  <a:srgbClr val="000000"/>
                </a:solidFill>
              </a:rPr>
              <a:t>Conduct fine-scale survey and ground-truth at least four submerged landform features. </a:t>
            </a:r>
          </a:p>
          <a:p>
            <a:pPr marL="320040" indent="-320040" fontAlgn="base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sz="1600" dirty="0">
                <a:solidFill>
                  <a:srgbClr val="000000"/>
                </a:solidFill>
              </a:rPr>
              <a:t>Analyze new data for possible indicators of prehistoric human activity and biological resources associated with paleolandforms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320040" indent="-320040" fontAlgn="base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arenR"/>
            </a:pPr>
            <a:r>
              <a:rPr lang="en-US" sz="1600" dirty="0">
                <a:solidFill>
                  <a:srgbClr val="000000"/>
                </a:solidFill>
              </a:rPr>
              <a:t>Develop and refine a model that can be used to interpret remote sensing data and seafloor maps in other areas along the Pacific Coast.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08" y="4724400"/>
            <a:ext cx="1448192" cy="192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http://preview.turbosquid.com/Preview/Content_2009_07_16__16_04_28/subbottom01.jpgde3bc40d-72cf-4bdf-8715-26a0d65c72d6Larg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32" y="4724400"/>
            <a:ext cx="1920240" cy="19202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HI 160 midden fea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82" y="4734054"/>
            <a:ext cx="1920240" cy="192024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606675" y="580311"/>
            <a:ext cx="6080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rgbClr val="FFFFFF"/>
                </a:solidFill>
              </a:rPr>
              <a:t>Archaeological </a:t>
            </a:r>
            <a:r>
              <a:rPr lang="en-US" sz="1600" b="1" dirty="0">
                <a:solidFill>
                  <a:srgbClr val="FFFFFF"/>
                </a:solidFill>
              </a:rPr>
              <a:t>and Biological </a:t>
            </a:r>
            <a:r>
              <a:rPr lang="en-US" sz="1600" b="1" dirty="0" smtClean="0">
                <a:solidFill>
                  <a:srgbClr val="FFFFFF"/>
                </a:solidFill>
              </a:rPr>
              <a:t>Assessment</a:t>
            </a:r>
            <a:br>
              <a:rPr lang="en-US" sz="1600" b="1" dirty="0" smtClean="0">
                <a:solidFill>
                  <a:srgbClr val="FFFFFF"/>
                </a:solidFill>
              </a:rPr>
            </a:br>
            <a:r>
              <a:rPr lang="en-US" sz="1600" b="1" dirty="0" smtClean="0">
                <a:solidFill>
                  <a:srgbClr val="FFFFFF"/>
                </a:solidFill>
              </a:rPr>
              <a:t>of </a:t>
            </a:r>
            <a:r>
              <a:rPr lang="en-US" sz="1600" b="1" dirty="0">
                <a:solidFill>
                  <a:srgbClr val="FFFFFF"/>
                </a:solidFill>
              </a:rPr>
              <a:t>Submerged Landforms off the Pacific Coast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12" name="Picture 4" descr="DOI Buffal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5760720"/>
            <a:ext cx="787467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0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433</Words>
  <Application>Microsoft Office PowerPoint</Application>
  <PresentationFormat>On-screen Show (4:3)</PresentationFormat>
  <Paragraphs>97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Bull</dc:creator>
  <cp:lastModifiedBy>Liu, Jules T</cp:lastModifiedBy>
  <cp:revision>58</cp:revision>
  <cp:lastPrinted>2013-05-07T22:07:01Z</cp:lastPrinted>
  <dcterms:created xsi:type="dcterms:W3CDTF">2012-04-20T00:43:42Z</dcterms:created>
  <dcterms:modified xsi:type="dcterms:W3CDTF">2015-09-09T17:36:07Z</dcterms:modified>
</cp:coreProperties>
</file>