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theme/theme8.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10.xml" ContentType="application/vnd.openxmlformats-officedocument.theme+xml"/>
  <Override PartName="/ppt/slideLayouts/slideLayout1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 id="2147483691" r:id="rId5"/>
    <p:sldMasterId id="2147483693" r:id="rId6"/>
    <p:sldMasterId id="2147483695" r:id="rId7"/>
    <p:sldMasterId id="2147483681" r:id="rId8"/>
    <p:sldMasterId id="2147483680" r:id="rId9"/>
    <p:sldMasterId id="2147483677" r:id="rId10"/>
    <p:sldMasterId id="2147483658" r:id="rId11"/>
    <p:sldMasterId id="2147483688" r:id="rId12"/>
    <p:sldMasterId id="2147483650" r:id="rId13"/>
    <p:sldMasterId id="2147483653" r:id="rId14"/>
  </p:sldMasterIdLst>
  <p:notesMasterIdLst>
    <p:notesMasterId r:id="rId44"/>
  </p:notesMasterIdLst>
  <p:handoutMasterIdLst>
    <p:handoutMasterId r:id="rId45"/>
  </p:handoutMasterIdLst>
  <p:sldIdLst>
    <p:sldId id="320" r:id="rId15"/>
    <p:sldId id="363" r:id="rId16"/>
    <p:sldId id="364" r:id="rId17"/>
    <p:sldId id="480" r:id="rId18"/>
    <p:sldId id="481" r:id="rId19"/>
    <p:sldId id="482" r:id="rId20"/>
    <p:sldId id="530" r:id="rId21"/>
    <p:sldId id="522" r:id="rId22"/>
    <p:sldId id="505" r:id="rId23"/>
    <p:sldId id="506" r:id="rId24"/>
    <p:sldId id="509" r:id="rId25"/>
    <p:sldId id="543" r:id="rId26"/>
    <p:sldId id="544" r:id="rId27"/>
    <p:sldId id="549" r:id="rId28"/>
    <p:sldId id="545" r:id="rId29"/>
    <p:sldId id="546" r:id="rId30"/>
    <p:sldId id="551" r:id="rId31"/>
    <p:sldId id="547" r:id="rId32"/>
    <p:sldId id="525" r:id="rId33"/>
    <p:sldId id="519" r:id="rId34"/>
    <p:sldId id="520" r:id="rId35"/>
    <p:sldId id="527" r:id="rId36"/>
    <p:sldId id="528" r:id="rId37"/>
    <p:sldId id="510" r:id="rId38"/>
    <p:sldId id="548" r:id="rId39"/>
    <p:sldId id="499" r:id="rId40"/>
    <p:sldId id="468" r:id="rId41"/>
    <p:sldId id="508" r:id="rId42"/>
    <p:sldId id="469"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7344" userDrawn="1">
          <p15:clr>
            <a:srgbClr val="A4A3A4"/>
          </p15:clr>
        </p15:guide>
        <p15:guide id="4"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enfield, Lorena E" initials="ELE" lastIdx="16" clrIdx="0">
    <p:extLst>
      <p:ext uri="{19B8F6BF-5375-455C-9EA6-DF929625EA0E}">
        <p15:presenceInfo xmlns:p15="http://schemas.microsoft.com/office/powerpoint/2012/main" userId="S::edenfiel@mms.gov::4ad858f3-8e6f-4e09-a089-f2e4d5babb7e" providerId="AD"/>
      </p:ext>
    </p:extLst>
  </p:cmAuthor>
  <p:cmAuthor id="2" name="Hooker, Brian" initials="HB" lastIdx="10" clrIdx="1">
    <p:extLst>
      <p:ext uri="{19B8F6BF-5375-455C-9EA6-DF929625EA0E}">
        <p15:presenceInfo xmlns:p15="http://schemas.microsoft.com/office/powerpoint/2012/main" userId="S::hookerb@mms.gov::171f7ee1-0c4c-4901-bb67-cc07e55188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56F"/>
    <a:srgbClr val="FEBE1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102" y="90"/>
      </p:cViewPr>
      <p:guideLst>
        <p:guide pos="3840"/>
        <p:guide pos="7344"/>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commentAuthors" Target="commentAuthors.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246A1B-1363-1948-A6AD-374FE2D3B0DE}"/>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B348D487-ADA8-2548-A4DC-8F9403E606FE}"/>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DC12D51-A94B-1646-AD86-BEB6031ABA87}" type="datetimeFigureOut">
              <a:rPr lang="en-US" smtClean="0"/>
              <a:t>7/7/2022</a:t>
            </a:fld>
            <a:endParaRPr lang="en-US"/>
          </a:p>
        </p:txBody>
      </p:sp>
      <p:sp>
        <p:nvSpPr>
          <p:cNvPr id="4" name="Footer Placeholder 3">
            <a:extLst>
              <a:ext uri="{FF2B5EF4-FFF2-40B4-BE49-F238E27FC236}">
                <a16:creationId xmlns:a16="http://schemas.microsoft.com/office/drawing/2014/main" id="{250A8EF5-7ABC-5F47-A238-72D91CAB3C46}"/>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34A1E0A-D3CC-954B-9293-3E062E82251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90499E9-CADF-6048-ADB5-BCFC9858EC66}" type="slidenum">
              <a:rPr lang="en-US" smtClean="0"/>
              <a:t>‹#›</a:t>
            </a:fld>
            <a:endParaRPr lang="en-US"/>
          </a:p>
        </p:txBody>
      </p:sp>
    </p:spTree>
    <p:extLst>
      <p:ext uri="{BB962C8B-B14F-4D97-AF65-F5344CB8AC3E}">
        <p14:creationId xmlns:p14="http://schemas.microsoft.com/office/powerpoint/2010/main" val="1802320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000FBAD-8745-4762-802C-E29C61746A3B}" type="datetimeFigureOut">
              <a:rPr lang="en-US" smtClean="0"/>
              <a:t>7/7/2022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77A3EE8-2E46-46F0-9178-1C4AD9F20EFE}" type="slidenum">
              <a:rPr lang="en-US" smtClean="0"/>
              <a:t>‹#›</a:t>
            </a:fld>
            <a:endParaRPr lang="en-US"/>
          </a:p>
        </p:txBody>
      </p:sp>
    </p:spTree>
    <p:extLst>
      <p:ext uri="{BB962C8B-B14F-4D97-AF65-F5344CB8AC3E}">
        <p14:creationId xmlns:p14="http://schemas.microsoft.com/office/powerpoint/2010/main" val="374756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UPDATE NOTES THIS WILL BE ADAM</a:t>
            </a:r>
          </a:p>
          <a:p>
            <a:endParaRPr lang="en-US" sz="1200"/>
          </a:p>
        </p:txBody>
      </p:sp>
      <p:sp>
        <p:nvSpPr>
          <p:cNvPr id="4" name="Slide Number Placeholder 3"/>
          <p:cNvSpPr>
            <a:spLocks noGrp="1"/>
          </p:cNvSpPr>
          <p:nvPr>
            <p:ph type="sldNum" sz="quarter" idx="10"/>
          </p:nvPr>
        </p:nvSpPr>
        <p:spPr/>
        <p:txBody>
          <a:bodyPr/>
          <a:lstStyle/>
          <a:p>
            <a:pPr defTabSz="931774"/>
            <a:fld id="{02FA3740-3140-424F-B076-686CB6CF3C8D}" type="slidenum">
              <a:rPr lang="en-US">
                <a:solidFill>
                  <a:prstClr val="black"/>
                </a:solidFill>
                <a:latin typeface="Calibri" panose="020F0502020204030204"/>
              </a:rPr>
              <a:pPr defTabSz="931774"/>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743778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Brian</a:t>
            </a:r>
          </a:p>
        </p:txBody>
      </p:sp>
      <p:sp>
        <p:nvSpPr>
          <p:cNvPr id="4" name="Slide Number Placeholder 3"/>
          <p:cNvSpPr>
            <a:spLocks noGrp="1"/>
          </p:cNvSpPr>
          <p:nvPr>
            <p:ph type="sldNum" sz="quarter" idx="5"/>
          </p:nvPr>
        </p:nvSpPr>
        <p:spPr/>
        <p:txBody>
          <a:bodyPr/>
          <a:lstStyle/>
          <a:p>
            <a:fld id="{877A3EE8-2E46-46F0-9178-1C4AD9F20EFE}" type="slidenum">
              <a:rPr lang="en-US" smtClean="0"/>
              <a:t>10</a:t>
            </a:fld>
            <a:endParaRPr lang="en-US"/>
          </a:p>
        </p:txBody>
      </p:sp>
    </p:spTree>
    <p:extLst>
      <p:ext uri="{BB962C8B-B14F-4D97-AF65-F5344CB8AC3E}">
        <p14:creationId xmlns:p14="http://schemas.microsoft.com/office/powerpoint/2010/main" val="3540119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7A3EE8-2E46-46F0-9178-1C4AD9F20EFE}" type="slidenum">
              <a:rPr lang="en-US" smtClean="0"/>
              <a:t>11</a:t>
            </a:fld>
            <a:endParaRPr lang="en-US"/>
          </a:p>
        </p:txBody>
      </p:sp>
    </p:spTree>
    <p:extLst>
      <p:ext uri="{BB962C8B-B14F-4D97-AF65-F5344CB8AC3E}">
        <p14:creationId xmlns:p14="http://schemas.microsoft.com/office/powerpoint/2010/main" val="2461766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The intent of this measure is to improve lessee communication and transparency with fishing communities that may be impacted by a project’s OCS activities, in order to mitigate potential adverse effects. Further, early engagement with fishing communities will promote equity and input in the development of mitigation plans for the entire fishing community.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A3EE8-2E46-46F0-9178-1C4AD9F20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550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A456F"/>
                </a:solidFill>
                <a:latin typeface="Arial" panose="020B0604020202020204" pitchFamily="34" charset="0"/>
                <a:ea typeface="+mj-lt"/>
                <a:cs typeface="+mj-lt"/>
              </a:rPr>
              <a:t>Explain static cables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A456F"/>
                </a:solidFill>
                <a:latin typeface="Arial" panose="020B0604020202020204" pitchFamily="34" charset="0"/>
                <a:ea typeface="+mj-lt"/>
                <a:cs typeface="+mj-lt"/>
              </a:rPr>
              <a:t>where technically feasible. Technical feasibility constraints include seabed conditions that preclude burial, such as telecommunication cable crossings.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A456F"/>
                </a:solidFill>
                <a:latin typeface="Arial" panose="020B0604020202020204" pitchFamily="34" charset="0"/>
                <a:ea typeface="+mj-lt"/>
                <a:cs typeface="+mj-lt"/>
              </a:rPr>
              <a:t>such as the ejection of large, previously buried rocks or boulders onto the surface. The ejection of this material may damage fishing gear.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A456F"/>
                </a:solidFill>
                <a:latin typeface="Arial" panose="020B0604020202020204" pitchFamily="34" charset="0"/>
                <a:ea typeface="+mj-lt"/>
                <a:cs typeface="+mj-lt"/>
              </a:rPr>
              <a:t>This mitigation measure chiefly ensures that seafloor cable protection does not introduce new obstructions for mobile fishing gear. Thus, the cable protection measures should be trawl-friendly with tapered or sloped edges. If cable protection is necessary in “non-trawlable” habitat, such as rocky habitat, then the lessee should consider using materials that mirror the benthic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rgbClr val="0A456F"/>
              </a:solidFill>
              <a:latin typeface="Arial" panose="020B0604020202020204" pitchFamily="34" charset="0"/>
              <a:ea typeface="+mj-lt"/>
              <a:cs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rgbClr val="0A456F"/>
              </a:solidFill>
              <a:latin typeface="Arial" panose="020B0604020202020204" pitchFamily="34" charset="0"/>
              <a:ea typeface="+mj-lt"/>
              <a:cs typeface="+mj-lt"/>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A3EE8-2E46-46F0-9178-1C4AD9F20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98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A456F"/>
                </a:solidFill>
                <a:latin typeface="Arial" panose="020B0604020202020204" pitchFamily="34" charset="0"/>
                <a:ea typeface="+mj-lt"/>
                <a:cs typeface="+mj-lt"/>
              </a:rPr>
              <a:t>d) to allow safe fishing operations and transit through multiple projects. In instances where layout design cannot accommodate two common lines of orientation across adjacent leases, the lessee should consider incorporating a 1 nautical mile setback, within which no surface structures may be constructed. See Navigation and Vessel Inspection Circular 10-19  for more details.</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A3EE8-2E46-46F0-9178-1C4AD9F20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573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A3EE8-2E46-46F0-9178-1C4AD9F20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309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A3EE8-2E46-46F0-9178-1C4AD9F20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268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Emphasize that monitoring biological resource and habitat impacts are addressed through separate guidance and ongoing discussions with regional groups such as the Responsible Offshore Science Alliance and the Regional Wildlife Science Entity.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A3EE8-2E46-46F0-9178-1C4AD9F20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157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7A3EE8-2E46-46F0-9178-1C4AD9F20EFE}" type="slidenum">
              <a:rPr lang="en-US" smtClean="0"/>
              <a:t>19</a:t>
            </a:fld>
            <a:endParaRPr lang="en-US"/>
          </a:p>
        </p:txBody>
      </p:sp>
    </p:spTree>
    <p:extLst>
      <p:ext uri="{BB962C8B-B14F-4D97-AF65-F5344CB8AC3E}">
        <p14:creationId xmlns:p14="http://schemas.microsoft.com/office/powerpoint/2010/main" val="2272142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a:t>
            </a:r>
            <a:r>
              <a:rPr lang="en-US" b="0">
                <a:cs typeface="Arial"/>
              </a:rPr>
              <a:t>An example of this a lessee-contracted survey vessel damaging fishing gear during survey operations. The lessee should also compensate for damaged gear resulting from the fishing industry interacting with non-marked and/or non-charted obstructions that are the property of the lessee. At the discretion of the lessee damage to fishing gear from marked and charted obstructions may be paid into order to limit further interactions with lessee property.</a:t>
            </a:r>
            <a:endParaRPr lang="en-US"/>
          </a:p>
          <a:p>
            <a:endParaRPr lang="en-US"/>
          </a:p>
          <a:p>
            <a:r>
              <a:rPr lang="en-US"/>
              <a:t>Pacific Comment: </a:t>
            </a:r>
            <a:r>
              <a:rPr lang="en-US" b="0" i="0">
                <a:solidFill>
                  <a:srgbClr val="333333"/>
                </a:solidFill>
                <a:effectLst/>
                <a:latin typeface="Segoe UI" panose="020B0502040204020203" pitchFamily="34" charset="0"/>
              </a:rPr>
              <a:t>Without revision, the current gear loss mitigation approach will significantly increase the risk of damage to offshore wind infrastructure. Differences between gear entanglement on-lease and off-lease need to be elucidated, among other factors. </a:t>
            </a:r>
            <a:endParaRPr lang="en-US"/>
          </a:p>
        </p:txBody>
      </p:sp>
      <p:sp>
        <p:nvSpPr>
          <p:cNvPr id="4" name="Slide Number Placeholder 3"/>
          <p:cNvSpPr>
            <a:spLocks noGrp="1"/>
          </p:cNvSpPr>
          <p:nvPr>
            <p:ph type="sldNum" sz="quarter" idx="5"/>
          </p:nvPr>
        </p:nvSpPr>
        <p:spPr/>
        <p:txBody>
          <a:bodyPr/>
          <a:lstStyle/>
          <a:p>
            <a:fld id="{877A3EE8-2E46-46F0-9178-1C4AD9F20EFE}" type="slidenum">
              <a:rPr lang="en-US" smtClean="0"/>
              <a:t>20</a:t>
            </a:fld>
            <a:endParaRPr lang="en-US"/>
          </a:p>
        </p:txBody>
      </p:sp>
    </p:spTree>
    <p:extLst>
      <p:ext uri="{BB962C8B-B14F-4D97-AF65-F5344CB8AC3E}">
        <p14:creationId xmlns:p14="http://schemas.microsoft.com/office/powerpoint/2010/main" val="2411287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Brian</a:t>
            </a:r>
          </a:p>
        </p:txBody>
      </p:sp>
      <p:sp>
        <p:nvSpPr>
          <p:cNvPr id="4" name="Slide Number Placeholder 3"/>
          <p:cNvSpPr>
            <a:spLocks noGrp="1"/>
          </p:cNvSpPr>
          <p:nvPr>
            <p:ph type="sldNum" sz="quarter" idx="5"/>
          </p:nvPr>
        </p:nvSpPr>
        <p:spPr/>
        <p:txBody>
          <a:bodyPr/>
          <a:lstStyle/>
          <a:p>
            <a:fld id="{877A3EE8-2E46-46F0-9178-1C4AD9F20EFE}" type="slidenum">
              <a:rPr lang="en-US" smtClean="0"/>
              <a:t>2</a:t>
            </a:fld>
            <a:endParaRPr lang="en-US"/>
          </a:p>
        </p:txBody>
      </p:sp>
    </p:spTree>
    <p:extLst>
      <p:ext uri="{BB962C8B-B14F-4D97-AF65-F5344CB8AC3E}">
        <p14:creationId xmlns:p14="http://schemas.microsoft.com/office/powerpoint/2010/main" val="2027018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Pacific Comments: Life of the project due to floating, i</a:t>
            </a:r>
            <a:r>
              <a:rPr lang="en-US" b="0" i="0">
                <a:solidFill>
                  <a:srgbClr val="333333"/>
                </a:solidFill>
                <a:effectLst/>
                <a:latin typeface="Segoe UI" panose="020B0502040204020203" pitchFamily="34" charset="0"/>
              </a:rPr>
              <a:t>nstead of a direct payment scheme to individual fishers, financial compensation that supports actions to increase the resilience and adaptative capacity within the commercial fishing industry would be preferred. </a:t>
            </a:r>
            <a:endParaRPr lang="en-US"/>
          </a:p>
        </p:txBody>
      </p:sp>
      <p:sp>
        <p:nvSpPr>
          <p:cNvPr id="4" name="Slide Number Placeholder 3"/>
          <p:cNvSpPr>
            <a:spLocks noGrp="1"/>
          </p:cNvSpPr>
          <p:nvPr>
            <p:ph type="sldNum" sz="quarter" idx="5"/>
          </p:nvPr>
        </p:nvSpPr>
        <p:spPr/>
        <p:txBody>
          <a:bodyPr/>
          <a:lstStyle/>
          <a:p>
            <a:fld id="{877A3EE8-2E46-46F0-9178-1C4AD9F20EFE}" type="slidenum">
              <a:rPr lang="en-US" smtClean="0"/>
              <a:t>21</a:t>
            </a:fld>
            <a:endParaRPr lang="en-US"/>
          </a:p>
        </p:txBody>
      </p:sp>
    </p:spTree>
    <p:extLst>
      <p:ext uri="{BB962C8B-B14F-4D97-AF65-F5344CB8AC3E}">
        <p14:creationId xmlns:p14="http://schemas.microsoft.com/office/powerpoint/2010/main" val="2570295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Brian</a:t>
            </a:r>
          </a:p>
        </p:txBody>
      </p:sp>
      <p:sp>
        <p:nvSpPr>
          <p:cNvPr id="4" name="Slide Number Placeholder 3"/>
          <p:cNvSpPr>
            <a:spLocks noGrp="1"/>
          </p:cNvSpPr>
          <p:nvPr>
            <p:ph type="sldNum" sz="quarter" idx="5"/>
          </p:nvPr>
        </p:nvSpPr>
        <p:spPr/>
        <p:txBody>
          <a:bodyPr/>
          <a:lstStyle/>
          <a:p>
            <a:fld id="{877A3EE8-2E46-46F0-9178-1C4AD9F20EFE}" type="slidenum">
              <a:rPr lang="en-US" smtClean="0"/>
              <a:t>22</a:t>
            </a:fld>
            <a:endParaRPr lang="en-US"/>
          </a:p>
        </p:txBody>
      </p:sp>
    </p:spTree>
    <p:extLst>
      <p:ext uri="{BB962C8B-B14F-4D97-AF65-F5344CB8AC3E}">
        <p14:creationId xmlns:p14="http://schemas.microsoft.com/office/powerpoint/2010/main" val="2797780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Adam</a:t>
            </a:r>
          </a:p>
        </p:txBody>
      </p:sp>
      <p:sp>
        <p:nvSpPr>
          <p:cNvPr id="4" name="Slide Number Placeholder 3"/>
          <p:cNvSpPr>
            <a:spLocks noGrp="1"/>
          </p:cNvSpPr>
          <p:nvPr>
            <p:ph type="sldNum" sz="quarter" idx="5"/>
          </p:nvPr>
        </p:nvSpPr>
        <p:spPr/>
        <p:txBody>
          <a:bodyPr/>
          <a:lstStyle/>
          <a:p>
            <a:fld id="{877A3EE8-2E46-46F0-9178-1C4AD9F20EFE}" type="slidenum">
              <a:rPr lang="en-US" smtClean="0"/>
              <a:t>24</a:t>
            </a:fld>
            <a:endParaRPr lang="en-US"/>
          </a:p>
        </p:txBody>
      </p:sp>
    </p:spTree>
    <p:extLst>
      <p:ext uri="{BB962C8B-B14F-4D97-AF65-F5344CB8AC3E}">
        <p14:creationId xmlns:p14="http://schemas.microsoft.com/office/powerpoint/2010/main" val="2525537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Adam</a:t>
            </a:r>
          </a:p>
        </p:txBody>
      </p:sp>
      <p:sp>
        <p:nvSpPr>
          <p:cNvPr id="4" name="Slide Number Placeholder 3"/>
          <p:cNvSpPr>
            <a:spLocks noGrp="1"/>
          </p:cNvSpPr>
          <p:nvPr>
            <p:ph type="sldNum" sz="quarter" idx="5"/>
          </p:nvPr>
        </p:nvSpPr>
        <p:spPr/>
        <p:txBody>
          <a:bodyPr/>
          <a:lstStyle/>
          <a:p>
            <a:fld id="{877A3EE8-2E46-46F0-9178-1C4AD9F20EFE}" type="slidenum">
              <a:rPr lang="en-US" smtClean="0"/>
              <a:t>26</a:t>
            </a:fld>
            <a:endParaRPr lang="en-US"/>
          </a:p>
        </p:txBody>
      </p:sp>
    </p:spTree>
    <p:extLst>
      <p:ext uri="{BB962C8B-B14F-4D97-AF65-F5344CB8AC3E}">
        <p14:creationId xmlns:p14="http://schemas.microsoft.com/office/powerpoint/2010/main" val="513194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Times New Roman" panose="02020603050405020304" pitchFamily="18" charset="0"/>
                <a:cs typeface="Calibri" panose="020F0502020204030204" pitchFamily="34" charset="0"/>
              </a:rPr>
              <a:t>Brian</a:t>
            </a:r>
          </a:p>
          <a:p>
            <a:pPr marL="0" marR="0">
              <a:spcBef>
                <a:spcPts val="0"/>
              </a:spcBef>
              <a:spcAft>
                <a:spcPts val="0"/>
              </a:spcAft>
            </a:pPr>
            <a:endParaRPr lang="en-US" sz="180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Times New Roman" panose="02020603050405020304" pitchFamily="18" charset="0"/>
                <a:cs typeface="Calibri" panose="020F0502020204030204" pitchFamily="34" charset="0"/>
              </a:rPr>
              <a:t>BOEM intends to develop this guidance as follows: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cs typeface="Arial" panose="020B0604020202020204" pitchFamily="34" charset="0"/>
              </a:rPr>
              <a:t>Fall/Winter 2021: Identify ideas and considerations from the fishing community, offshore wind energy developers, and others to inform the draft guidance.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cs typeface="Arial" panose="020B0604020202020204" pitchFamily="34" charset="0"/>
              </a:rPr>
              <a:t>Early Winter 2022: Develop draft guidance considering comments received.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cs typeface="Arial" panose="020B0604020202020204" pitchFamily="34" charset="0"/>
              </a:rPr>
              <a:t>Early Spring 2022: Publish draft guidance and request public comment.</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cs typeface="Arial" panose="020B0604020202020204" pitchFamily="34" charset="0"/>
              </a:rPr>
              <a:t>Summer 2022: Issue final guidance.</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77A3EE8-2E46-46F0-9178-1C4AD9F20EFE}" type="slidenum">
              <a:rPr lang="en-US" smtClean="0"/>
              <a:t>27</a:t>
            </a:fld>
            <a:endParaRPr lang="en-US"/>
          </a:p>
        </p:txBody>
      </p:sp>
    </p:spTree>
    <p:extLst>
      <p:ext uri="{BB962C8B-B14F-4D97-AF65-F5344CB8AC3E}">
        <p14:creationId xmlns:p14="http://schemas.microsoft.com/office/powerpoint/2010/main" val="182453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Brian</a:t>
            </a:r>
          </a:p>
          <a:p>
            <a:endParaRPr lang="en-US"/>
          </a:p>
          <a:p>
            <a:r>
              <a:rPr lang="en-US"/>
              <a:t>Emphasize that there will be a dialog after the publication of the draft guidance with constituents to explain what was included and why.</a:t>
            </a:r>
            <a:endParaRPr lang="en-US">
              <a:cs typeface="Calibri"/>
            </a:endParaRPr>
          </a:p>
          <a:p>
            <a:endParaRPr lang="en-US">
              <a:cs typeface="Calibri"/>
            </a:endParaRPr>
          </a:p>
          <a:p>
            <a:r>
              <a:rPr lang="en-US">
                <a:cs typeface="Calibri"/>
              </a:rPr>
              <a:t>BOEM is presenting this to the NEFMC and MAFMC this month, BOEM has also been invited by ME, MA, RI, and NJ to speak on this issue directly to smaller groups. If you have a group please yet us know and we can look into accommodating the request.</a:t>
            </a:r>
          </a:p>
        </p:txBody>
      </p:sp>
      <p:sp>
        <p:nvSpPr>
          <p:cNvPr id="4" name="Slide Number Placeholder 3"/>
          <p:cNvSpPr>
            <a:spLocks noGrp="1"/>
          </p:cNvSpPr>
          <p:nvPr>
            <p:ph type="sldNum" sz="quarter" idx="5"/>
          </p:nvPr>
        </p:nvSpPr>
        <p:spPr/>
        <p:txBody>
          <a:bodyPr/>
          <a:lstStyle/>
          <a:p>
            <a:fld id="{877A3EE8-2E46-46F0-9178-1C4AD9F20EFE}" type="slidenum">
              <a:rPr lang="en-US" smtClean="0"/>
              <a:t>28</a:t>
            </a:fld>
            <a:endParaRPr lang="en-US"/>
          </a:p>
        </p:txBody>
      </p:sp>
    </p:spTree>
    <p:extLst>
      <p:ext uri="{BB962C8B-B14F-4D97-AF65-F5344CB8AC3E}">
        <p14:creationId xmlns:p14="http://schemas.microsoft.com/office/powerpoint/2010/main" val="1402295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10"/>
          </p:nvPr>
        </p:nvSpPr>
        <p:spPr/>
        <p:txBody>
          <a:bodyPr/>
          <a:lstStyle/>
          <a:p>
            <a:pPr defTabSz="931774"/>
            <a:fld id="{02FA3740-3140-424F-B076-686CB6CF3C8D}" type="slidenum">
              <a:rPr lang="en-US">
                <a:solidFill>
                  <a:prstClr val="black"/>
                </a:solidFill>
                <a:latin typeface="Calibri" panose="020F0502020204030204"/>
              </a:rPr>
              <a:pPr defTabSz="931774"/>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4093698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Brian</a:t>
            </a:r>
          </a:p>
          <a:p>
            <a:r>
              <a:rPr lang="en-US">
                <a:cs typeface="Calibri"/>
              </a:rPr>
              <a:t>Flag that feedback is overall and that official comments are via regulations.gov</a:t>
            </a:r>
          </a:p>
          <a:p>
            <a:endParaRPr lang="en-US">
              <a:cs typeface="Calibri"/>
            </a:endParaRPr>
          </a:p>
        </p:txBody>
      </p:sp>
      <p:sp>
        <p:nvSpPr>
          <p:cNvPr id="4" name="Slide Number Placeholder 3"/>
          <p:cNvSpPr>
            <a:spLocks noGrp="1"/>
          </p:cNvSpPr>
          <p:nvPr>
            <p:ph type="sldNum" sz="quarter" idx="5"/>
          </p:nvPr>
        </p:nvSpPr>
        <p:spPr/>
        <p:txBody>
          <a:bodyPr/>
          <a:lstStyle/>
          <a:p>
            <a:fld id="{877A3EE8-2E46-46F0-9178-1C4AD9F20EFE}" type="slidenum">
              <a:rPr lang="en-US" smtClean="0"/>
              <a:t>3</a:t>
            </a:fld>
            <a:endParaRPr lang="en-US"/>
          </a:p>
        </p:txBody>
      </p:sp>
    </p:spTree>
    <p:extLst>
      <p:ext uri="{BB962C8B-B14F-4D97-AF65-F5344CB8AC3E}">
        <p14:creationId xmlns:p14="http://schemas.microsoft.com/office/powerpoint/2010/main" val="2715982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Brian</a:t>
            </a:r>
          </a:p>
          <a:p>
            <a:endParaRPr lang="en-US"/>
          </a:p>
          <a:p>
            <a:r>
              <a:rPr lang="en-US"/>
              <a:t>BOEM has chosen to issue guidance for construction and operations plans as it is currently beginning the environmental review for several projects. Guidance provides a structure, flexibility, and appropriate timing as several projects begin environmental review in 2022.</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A3EE8-2E46-46F0-9178-1C4AD9F20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844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23"/>
              </a:spcAft>
              <a:buClr>
                <a:srgbClr val="000000"/>
              </a:buClr>
              <a:buSzPct val="100000"/>
              <a:buFont typeface="Arial" panose="020B0604020202020204" pitchFamily="34" charset="0"/>
              <a:buNone/>
            </a:pPr>
            <a:r>
              <a:rPr lang="af" sz="1100">
                <a:solidFill>
                  <a:srgbClr val="000000"/>
                </a:solidFill>
                <a:ea typeface="Calibri"/>
                <a:cs typeface="Calibri"/>
                <a:sym typeface="Calibri"/>
              </a:rPr>
              <a:t>Brian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8B3E5-05FA-4A8B-80B3-868972E82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778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Times New Roman" panose="02020603050405020304" pitchFamily="18" charset="0"/>
                <a:cs typeface="Arial" panose="020B0604020202020204" pitchFamily="34" charset="0"/>
              </a:rPr>
              <a:t>Brian</a:t>
            </a:r>
          </a:p>
          <a:p>
            <a:pPr marL="0" marR="0">
              <a:spcBef>
                <a:spcPts val="0"/>
              </a:spcBef>
              <a:spcAft>
                <a:spcPts val="0"/>
              </a:spcAft>
            </a:pPr>
            <a:endParaRPr lang="en-US" sz="180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800">
                <a:effectLst/>
                <a:latin typeface="Calibri" panose="020F0502020204030204" pitchFamily="34" charset="0"/>
                <a:ea typeface="Times New Roman" panose="02020603050405020304" pitchFamily="18" charset="0"/>
                <a:cs typeface="Arial" panose="020B0604020202020204" pitchFamily="34" charset="0"/>
              </a:rPr>
              <a:t>As defined in the CEQ regulations (40 CFR §1508.20), mitigation includes: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a:effectLst/>
                <a:latin typeface="Calibri" panose="020F0502020204030204" pitchFamily="34" charset="0"/>
                <a:ea typeface="Times New Roman" panose="02020603050405020304" pitchFamily="18"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800">
                <a:effectLst/>
                <a:latin typeface="Calibri" panose="020F0502020204030204" pitchFamily="34" charset="0"/>
                <a:ea typeface="Times New Roman" panose="02020603050405020304" pitchFamily="18" charset="0"/>
                <a:cs typeface="Calibri" panose="020F0502020204030204" pitchFamily="34" charset="0"/>
              </a:rPr>
              <a:t>Avoid the impact altogether by not taking a certain action or parts of an action.</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800">
                <a:effectLst/>
                <a:latin typeface="Calibri" panose="020F0502020204030204" pitchFamily="34" charset="0"/>
                <a:ea typeface="Times New Roman" panose="02020603050405020304" pitchFamily="18" charset="0"/>
                <a:cs typeface="Calibri" panose="020F0502020204030204" pitchFamily="34" charset="0"/>
              </a:rPr>
              <a:t>Minimize impacts by limiting the degree or magnitude of the action and its implementation.</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800">
                <a:effectLst/>
                <a:latin typeface="Calibri" panose="020F0502020204030204" pitchFamily="34" charset="0"/>
                <a:ea typeface="Times New Roman" panose="02020603050405020304" pitchFamily="18" charset="0"/>
                <a:cs typeface="Calibri" panose="020F0502020204030204" pitchFamily="34" charset="0"/>
              </a:rPr>
              <a:t>Rectify the impact by repairing, rehabilitating, or restoring the affected environment.</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800">
                <a:effectLst/>
                <a:latin typeface="Calibri" panose="020F0502020204030204" pitchFamily="34" charset="0"/>
                <a:ea typeface="Times New Roman" panose="02020603050405020304" pitchFamily="18" charset="0"/>
                <a:cs typeface="Calibri" panose="020F0502020204030204" pitchFamily="34" charset="0"/>
              </a:rPr>
              <a:t>Reduce or eliminate the impact over time by preservation and maintenance operations during the life of the action.</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800">
                <a:effectLst/>
                <a:latin typeface="Calibri" panose="020F0502020204030204" pitchFamily="34" charset="0"/>
                <a:ea typeface="Times New Roman" panose="02020603050405020304" pitchFamily="18" charset="0"/>
                <a:cs typeface="Calibri" panose="020F0502020204030204" pitchFamily="34" charset="0"/>
              </a:rPr>
              <a:t>Compensate for the impact by replacing or providing substitute resources or environments.</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77A3EE8-2E46-46F0-9178-1C4AD9F20EFE}" type="slidenum">
              <a:rPr lang="en-US" smtClean="0"/>
              <a:t>6</a:t>
            </a:fld>
            <a:endParaRPr lang="en-US"/>
          </a:p>
        </p:txBody>
      </p:sp>
    </p:spTree>
    <p:extLst>
      <p:ext uri="{BB962C8B-B14F-4D97-AF65-F5344CB8AC3E}">
        <p14:creationId xmlns:p14="http://schemas.microsoft.com/office/powerpoint/2010/main" val="4188205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Adam Introduce public comment opportunity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A3EE8-2E46-46F0-9178-1C4AD9F20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055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Emphasize that there will be a dialog after the publication of the draft guidance with constituents to explain what was included and why.</a:t>
            </a:r>
            <a:endParaRPr lang="en-US">
              <a:cs typeface="Calibri"/>
            </a:endParaRPr>
          </a:p>
          <a:p>
            <a:endParaRPr lang="en-US">
              <a:cs typeface="Calibri"/>
            </a:endParaRPr>
          </a:p>
          <a:p>
            <a:r>
              <a:rPr lang="en-US">
                <a:cs typeface="Calibri"/>
              </a:rPr>
              <a:t>BOEM is hoping to present to state-led groups to speak on this issue directly to smaller groups. If you have a group please yet us know and we can look into accommodating the request.</a:t>
            </a:r>
          </a:p>
        </p:txBody>
      </p:sp>
      <p:sp>
        <p:nvSpPr>
          <p:cNvPr id="4" name="Slide Number Placeholder 3"/>
          <p:cNvSpPr>
            <a:spLocks noGrp="1"/>
          </p:cNvSpPr>
          <p:nvPr>
            <p:ph type="sldNum" sz="quarter" idx="5"/>
          </p:nvPr>
        </p:nvSpPr>
        <p:spPr/>
        <p:txBody>
          <a:bodyPr/>
          <a:lstStyle/>
          <a:p>
            <a:fld id="{877A3EE8-2E46-46F0-9178-1C4AD9F20EFE}" type="slidenum">
              <a:rPr lang="en-US" smtClean="0"/>
              <a:t>8</a:t>
            </a:fld>
            <a:endParaRPr lang="en-US"/>
          </a:p>
        </p:txBody>
      </p:sp>
    </p:spTree>
    <p:extLst>
      <p:ext uri="{BB962C8B-B14F-4D97-AF65-F5344CB8AC3E}">
        <p14:creationId xmlns:p14="http://schemas.microsoft.com/office/powerpoint/2010/main" val="1402295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Brian</a:t>
            </a:r>
          </a:p>
        </p:txBody>
      </p:sp>
      <p:sp>
        <p:nvSpPr>
          <p:cNvPr id="4" name="Slide Number Placeholder 3"/>
          <p:cNvSpPr>
            <a:spLocks noGrp="1"/>
          </p:cNvSpPr>
          <p:nvPr>
            <p:ph type="sldNum" sz="quarter" idx="5"/>
          </p:nvPr>
        </p:nvSpPr>
        <p:spPr/>
        <p:txBody>
          <a:bodyPr/>
          <a:lstStyle/>
          <a:p>
            <a:fld id="{877A3EE8-2E46-46F0-9178-1C4AD9F20EFE}" type="slidenum">
              <a:rPr lang="en-US" smtClean="0"/>
              <a:t>9</a:t>
            </a:fld>
            <a:endParaRPr lang="en-US"/>
          </a:p>
        </p:txBody>
      </p:sp>
    </p:spTree>
    <p:extLst>
      <p:ext uri="{BB962C8B-B14F-4D97-AF65-F5344CB8AC3E}">
        <p14:creationId xmlns:p14="http://schemas.microsoft.com/office/powerpoint/2010/main" val="38476369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erior Slide – Text/Photo">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CC0F974-529E-4941-8CC1-ADF8822B962C}"/>
              </a:ext>
            </a:extLst>
          </p:cNvPr>
          <p:cNvPicPr>
            <a:picLocks noChangeAspect="1"/>
          </p:cNvPicPr>
          <p:nvPr userDrawn="1"/>
        </p:nvPicPr>
        <p:blipFill>
          <a:blip r:embed="rId2"/>
          <a:stretch>
            <a:fillRect/>
          </a:stretch>
        </p:blipFill>
        <p:spPr>
          <a:xfrm>
            <a:off x="2342" y="-541773"/>
            <a:ext cx="12192000" cy="30480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207184" y="5163"/>
            <a:ext cx="11794316" cy="746867"/>
          </a:xfrm>
          <a:prstGeom prst="rect">
            <a:avLst/>
          </a:prstGeom>
        </p:spPr>
        <p:txBody>
          <a:bodyPr anchor="ctr"/>
          <a:lstStyle>
            <a:lvl1pPr marL="0" indent="0">
              <a:buNone/>
              <a:defRPr sz="3200" b="1" i="0">
                <a:solidFill>
                  <a:schemeClr val="bg1"/>
                </a:solidFill>
                <a:latin typeface="Arial" panose="020B0604020202020204" pitchFamily="34" charset="0"/>
                <a:cs typeface="Arial" panose="020B0604020202020204" pitchFamily="34" charset="0"/>
              </a:defRPr>
            </a:lvl1pPr>
          </a:lstStyle>
          <a:p>
            <a:pPr lvl="0"/>
            <a:r>
              <a:rPr lang="en-US"/>
              <a:t>Header</a:t>
            </a:r>
          </a:p>
        </p:txBody>
      </p:sp>
      <p:sp>
        <p:nvSpPr>
          <p:cNvPr id="13" name="Text Placeholder 12">
            <a:extLst>
              <a:ext uri="{FF2B5EF4-FFF2-40B4-BE49-F238E27FC236}">
                <a16:creationId xmlns:a16="http://schemas.microsoft.com/office/drawing/2014/main" id="{F9156EB6-7071-764E-A71C-48EB498A4812}"/>
              </a:ext>
            </a:extLst>
          </p:cNvPr>
          <p:cNvSpPr>
            <a:spLocks noGrp="1"/>
          </p:cNvSpPr>
          <p:nvPr>
            <p:ph type="body" sz="quarter" idx="11"/>
          </p:nvPr>
        </p:nvSpPr>
        <p:spPr>
          <a:xfrm>
            <a:off x="757035" y="1155469"/>
            <a:ext cx="5776913" cy="4688004"/>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Arial" panose="020B0604020202020204" pitchFamily="34" charset="0"/>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900E920F-2231-794D-A07E-84288E3EF050}"/>
              </a:ext>
            </a:extLst>
          </p:cNvPr>
          <p:cNvSpPr>
            <a:spLocks noGrp="1"/>
          </p:cNvSpPr>
          <p:nvPr>
            <p:ph type="pic" sz="quarter" idx="12" hasCustomPrompt="1"/>
          </p:nvPr>
        </p:nvSpPr>
        <p:spPr>
          <a:xfrm>
            <a:off x="6733973" y="1155468"/>
            <a:ext cx="4721225" cy="4688005"/>
          </a:xfrm>
          <a:prstGeom prst="rect">
            <a:avLst/>
          </a:prstGeom>
        </p:spPr>
        <p:txBody>
          <a:bodyPr/>
          <a:lstStyle>
            <a:lvl1pPr>
              <a:defRPr/>
            </a:lvl1pPr>
          </a:lstStyle>
          <a:p>
            <a:r>
              <a:rPr lang="en-US"/>
              <a:t>Click icon to insert picture </a:t>
            </a:r>
            <a:br>
              <a:rPr lang="en-US"/>
            </a:br>
            <a:r>
              <a:rPr lang="en-US"/>
              <a:t>h = 4.79”  w = 5.16”</a:t>
            </a:r>
          </a:p>
        </p:txBody>
      </p:sp>
      <p:sp>
        <p:nvSpPr>
          <p:cNvPr id="12" name="Footer Placeholder 11"/>
          <p:cNvSpPr>
            <a:spLocks noGrp="1"/>
          </p:cNvSpPr>
          <p:nvPr>
            <p:ph type="ftr" sz="quarter" idx="13"/>
          </p:nvPr>
        </p:nvSpPr>
        <p:spPr/>
        <p:txBody>
          <a:bodyPr/>
          <a:lstStyle>
            <a:lvl1pPr>
              <a:defRPr>
                <a:solidFill>
                  <a:srgbClr val="0A456F"/>
                </a:solidFill>
              </a:defRPr>
            </a:lvl1pPr>
          </a:lstStyle>
          <a:p>
            <a:endParaRPr lang="en-US"/>
          </a:p>
        </p:txBody>
      </p:sp>
      <p:sp>
        <p:nvSpPr>
          <p:cNvPr id="14" name="Slide Number Placeholder 13"/>
          <p:cNvSpPr>
            <a:spLocks noGrp="1"/>
          </p:cNvSpPr>
          <p:nvPr>
            <p:ph type="sldNum" sz="quarter" idx="14"/>
          </p:nvPr>
        </p:nvSpPr>
        <p:spPr/>
        <p:txBody>
          <a:bodyPr/>
          <a:lstStyle/>
          <a:p>
            <a:fld id="{D47257BE-248A-48BC-9F5F-19A6E1408DB6}" type="slidenum">
              <a:rPr lang="en-US" smtClean="0"/>
              <a:pPr/>
              <a:t>‹#›</a:t>
            </a:fld>
            <a:endParaRPr lang="en-US"/>
          </a:p>
        </p:txBody>
      </p:sp>
    </p:spTree>
    <p:extLst>
      <p:ext uri="{BB962C8B-B14F-4D97-AF65-F5344CB8AC3E}">
        <p14:creationId xmlns:p14="http://schemas.microsoft.com/office/powerpoint/2010/main" val="266475096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nterior Slide – Text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973EB3-FBE1-7A45-B94D-2191AB3D2C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12192000" cy="6743700"/>
          </a:xfrm>
          <a:prstGeom prst="rect">
            <a:avLst/>
          </a:prstGeom>
        </p:spPr>
      </p:pic>
      <p:sp>
        <p:nvSpPr>
          <p:cNvPr id="9" name="Text Placeholder 7">
            <a:extLst>
              <a:ext uri="{FF2B5EF4-FFF2-40B4-BE49-F238E27FC236}">
                <a16:creationId xmlns:a16="http://schemas.microsoft.com/office/drawing/2014/main" id="{27DEBBC4-9752-CC4B-A36F-B89E9C3D0922}"/>
              </a:ext>
            </a:extLst>
          </p:cNvPr>
          <p:cNvSpPr>
            <a:spLocks noGrp="1"/>
          </p:cNvSpPr>
          <p:nvPr>
            <p:ph type="body" sz="quarter" idx="10" hasCustomPrompt="1"/>
          </p:nvPr>
        </p:nvSpPr>
        <p:spPr>
          <a:xfrm>
            <a:off x="207184" y="183198"/>
            <a:ext cx="11794316" cy="523875"/>
          </a:xfrm>
          <a:prstGeom prst="rect">
            <a:avLst/>
          </a:prstGeom>
        </p:spPr>
        <p:txBody>
          <a:bodyPr anchor="ctr"/>
          <a:lstStyle>
            <a:lvl1pPr marL="0" indent="0">
              <a:buNone/>
              <a:defRPr sz="3200" b="1" i="0">
                <a:solidFill>
                  <a:schemeClr val="bg1"/>
                </a:solidFill>
                <a:latin typeface="Arial" panose="020B0604020202020204" pitchFamily="34" charset="0"/>
                <a:cs typeface="Arial" panose="020B0604020202020204" pitchFamily="34" charset="0"/>
              </a:defRPr>
            </a:lvl1pPr>
          </a:lstStyle>
          <a:p>
            <a:pPr lvl="0"/>
            <a:r>
              <a:rPr lang="en-US"/>
              <a:t>Header</a:t>
            </a:r>
          </a:p>
        </p:txBody>
      </p:sp>
      <p:sp>
        <p:nvSpPr>
          <p:cNvPr id="13" name="Text Placeholder 12">
            <a:extLst>
              <a:ext uri="{FF2B5EF4-FFF2-40B4-BE49-F238E27FC236}">
                <a16:creationId xmlns:a16="http://schemas.microsoft.com/office/drawing/2014/main" id="{36110FFD-8DA9-E34A-9778-4476AD62D79E}"/>
              </a:ext>
            </a:extLst>
          </p:cNvPr>
          <p:cNvSpPr>
            <a:spLocks noGrp="1"/>
          </p:cNvSpPr>
          <p:nvPr>
            <p:ph type="body" sz="quarter" idx="11"/>
          </p:nvPr>
        </p:nvSpPr>
        <p:spPr>
          <a:xfrm>
            <a:off x="755289" y="1670253"/>
            <a:ext cx="10679424" cy="4356100"/>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Arial" panose="020B0604020202020204" pitchFamily="34" charset="0"/>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022974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al Slide – Text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22C2AA-4ACF-FB4B-A350-0D8F18119AE3}"/>
              </a:ext>
            </a:extLst>
          </p:cNvPr>
          <p:cNvPicPr>
            <a:picLocks noChangeAspect="1"/>
          </p:cNvPicPr>
          <p:nvPr userDrawn="1"/>
        </p:nvPicPr>
        <p:blipFill>
          <a:blip r:embed="rId2"/>
          <a:stretch>
            <a:fillRect/>
          </a:stretch>
        </p:blipFill>
        <p:spPr>
          <a:xfrm>
            <a:off x="0" y="0"/>
            <a:ext cx="12192000" cy="1010653"/>
          </a:xfrm>
          <a:prstGeom prst="rect">
            <a:avLst/>
          </a:prstGeom>
        </p:spPr>
      </p:pic>
      <p:sp>
        <p:nvSpPr>
          <p:cNvPr id="13" name="Text Placeholder 12">
            <a:extLst>
              <a:ext uri="{FF2B5EF4-FFF2-40B4-BE49-F238E27FC236}">
                <a16:creationId xmlns:a16="http://schemas.microsoft.com/office/drawing/2014/main" id="{36110FFD-8DA9-E34A-9778-4476AD62D79E}"/>
              </a:ext>
            </a:extLst>
          </p:cNvPr>
          <p:cNvSpPr>
            <a:spLocks noGrp="1"/>
          </p:cNvSpPr>
          <p:nvPr>
            <p:ph type="body" sz="quarter" idx="11" hasCustomPrompt="1"/>
          </p:nvPr>
        </p:nvSpPr>
        <p:spPr>
          <a:xfrm>
            <a:off x="755289" y="1163782"/>
            <a:ext cx="10679424" cy="4690872"/>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mj-lt"/>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mj-lt"/>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mj-lt"/>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mj-lt"/>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mj-lt"/>
                <a:cs typeface="Arial" panose="020B0604020202020204" pitchFamily="34" charset="0"/>
              </a:defRPr>
            </a:lvl5pPr>
          </a:lstStyle>
          <a:p>
            <a:pPr lvl="0"/>
            <a:r>
              <a:rPr lang="en-US"/>
              <a:t>Edit General Theme Slide</a:t>
            </a:r>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lvl1pPr>
              <a:defRPr>
                <a:solidFill>
                  <a:schemeClr val="bg1"/>
                </a:solidFill>
              </a:defRPr>
            </a:lvl1pPr>
          </a:lstStyle>
          <a:p>
            <a:fld id="{D47257BE-248A-48BC-9F5F-19A6E1408DB6}" type="slidenum">
              <a:rPr lang="en-US" smtClean="0"/>
              <a:pPr/>
              <a:t>‹#›</a:t>
            </a:fld>
            <a:endParaRPr lang="en-US"/>
          </a:p>
        </p:txBody>
      </p:sp>
      <p:sp>
        <p:nvSpPr>
          <p:cNvPr id="14" name="Text Placeholder 7">
            <a:extLst>
              <a:ext uri="{FF2B5EF4-FFF2-40B4-BE49-F238E27FC236}">
                <a16:creationId xmlns:a16="http://schemas.microsoft.com/office/drawing/2014/main" id="{F2C44765-2BCE-A443-B336-FBF3AA179313}"/>
              </a:ext>
            </a:extLst>
          </p:cNvPr>
          <p:cNvSpPr>
            <a:spLocks noGrp="1"/>
          </p:cNvSpPr>
          <p:nvPr>
            <p:ph type="body" sz="quarter" idx="10" hasCustomPrompt="1"/>
          </p:nvPr>
        </p:nvSpPr>
        <p:spPr>
          <a:xfrm>
            <a:off x="207184" y="5163"/>
            <a:ext cx="11794316" cy="746867"/>
          </a:xfrm>
          <a:prstGeom prst="rect">
            <a:avLst/>
          </a:prstGeom>
        </p:spPr>
        <p:txBody>
          <a:bodyPr anchor="ctr"/>
          <a:lstStyle>
            <a:lvl1pPr marL="0" indent="0">
              <a:buNone/>
              <a:defRPr sz="3200" b="1" i="0">
                <a:solidFill>
                  <a:schemeClr val="bg1"/>
                </a:solidFill>
                <a:latin typeface="+mn-lt"/>
                <a:cs typeface="Arial" panose="020B0604020202020204" pitchFamily="34" charset="0"/>
              </a:defRPr>
            </a:lvl1pPr>
          </a:lstStyle>
          <a:p>
            <a:pPr lvl="0"/>
            <a:r>
              <a:rPr lang="en-US"/>
              <a:t>Header</a:t>
            </a:r>
          </a:p>
        </p:txBody>
      </p:sp>
    </p:spTree>
    <p:extLst>
      <p:ext uri="{BB962C8B-B14F-4D97-AF65-F5344CB8AC3E}">
        <p14:creationId xmlns:p14="http://schemas.microsoft.com/office/powerpoint/2010/main" val="29583165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al Slide – Text/Photo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C2492A-F0BF-0D4E-8303-23AB2342EFD7}"/>
              </a:ext>
            </a:extLst>
          </p:cNvPr>
          <p:cNvPicPr>
            <a:picLocks noChangeAspect="1"/>
          </p:cNvPicPr>
          <p:nvPr userDrawn="1"/>
        </p:nvPicPr>
        <p:blipFill>
          <a:blip r:embed="rId2"/>
          <a:stretch>
            <a:fillRect/>
          </a:stretch>
        </p:blipFill>
        <p:spPr>
          <a:xfrm>
            <a:off x="0" y="0"/>
            <a:ext cx="12192000" cy="1010653"/>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207184" y="5163"/>
            <a:ext cx="11794316" cy="746867"/>
          </a:xfrm>
          <a:prstGeom prst="rect">
            <a:avLst/>
          </a:prstGeom>
        </p:spPr>
        <p:txBody>
          <a:bodyPr anchor="ctr"/>
          <a:lstStyle>
            <a:lvl1pPr marL="0" indent="0">
              <a:buNone/>
              <a:defRPr sz="3200" b="1" i="0">
                <a:solidFill>
                  <a:schemeClr val="bg1"/>
                </a:solidFill>
                <a:latin typeface="+mn-lt"/>
                <a:cs typeface="Arial" panose="020B0604020202020204" pitchFamily="34" charset="0"/>
              </a:defRPr>
            </a:lvl1pPr>
          </a:lstStyle>
          <a:p>
            <a:pPr lvl="0"/>
            <a:r>
              <a:rPr lang="en-US"/>
              <a:t>Header</a:t>
            </a:r>
          </a:p>
        </p:txBody>
      </p:sp>
      <p:sp>
        <p:nvSpPr>
          <p:cNvPr id="13" name="Text Placeholder 12">
            <a:extLst>
              <a:ext uri="{FF2B5EF4-FFF2-40B4-BE49-F238E27FC236}">
                <a16:creationId xmlns:a16="http://schemas.microsoft.com/office/drawing/2014/main" id="{F9156EB6-7071-764E-A71C-48EB498A4812}"/>
              </a:ext>
            </a:extLst>
          </p:cNvPr>
          <p:cNvSpPr>
            <a:spLocks noGrp="1"/>
          </p:cNvSpPr>
          <p:nvPr>
            <p:ph type="body" sz="quarter" idx="11" hasCustomPrompt="1"/>
          </p:nvPr>
        </p:nvSpPr>
        <p:spPr>
          <a:xfrm>
            <a:off x="757035" y="1155469"/>
            <a:ext cx="5776913" cy="4688004"/>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mj-lt"/>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mj-lt"/>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mj-lt"/>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mj-lt"/>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mj-lt"/>
                <a:cs typeface="Arial" panose="020B0604020202020204" pitchFamily="34" charset="0"/>
              </a:defRPr>
            </a:lvl5pPr>
          </a:lstStyle>
          <a:p>
            <a:pPr lvl="0"/>
            <a:r>
              <a:rPr lang="en-US"/>
              <a:t>Edit General Theme  Slide</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900E920F-2231-794D-A07E-84288E3EF050}"/>
              </a:ext>
            </a:extLst>
          </p:cNvPr>
          <p:cNvSpPr>
            <a:spLocks noGrp="1"/>
          </p:cNvSpPr>
          <p:nvPr>
            <p:ph type="pic" sz="quarter" idx="12" hasCustomPrompt="1"/>
          </p:nvPr>
        </p:nvSpPr>
        <p:spPr>
          <a:xfrm>
            <a:off x="6733973" y="1155468"/>
            <a:ext cx="4721225" cy="4688005"/>
          </a:xfrm>
          <a:prstGeom prst="rect">
            <a:avLst/>
          </a:prstGeom>
        </p:spPr>
        <p:txBody>
          <a:bodyPr/>
          <a:lstStyle>
            <a:lvl1pPr>
              <a:defRPr/>
            </a:lvl1pPr>
          </a:lstStyle>
          <a:p>
            <a:r>
              <a:rPr lang="en-US"/>
              <a:t>Click icon to insert picture </a:t>
            </a:r>
            <a:br>
              <a:rPr lang="en-US"/>
            </a:br>
            <a:r>
              <a:rPr lang="en-US"/>
              <a:t>h = 4.79”  w = 5.16”</a:t>
            </a:r>
          </a:p>
        </p:txBody>
      </p:sp>
      <p:sp>
        <p:nvSpPr>
          <p:cNvPr id="12" name="Footer Placeholder 11"/>
          <p:cNvSpPr>
            <a:spLocks noGrp="1"/>
          </p:cNvSpPr>
          <p:nvPr>
            <p:ph type="ftr" sz="quarter" idx="13"/>
          </p:nvPr>
        </p:nvSpPr>
        <p:spPr/>
        <p:txBody>
          <a:bodyPr/>
          <a:lstStyle>
            <a:lvl1pPr>
              <a:defRPr>
                <a:solidFill>
                  <a:srgbClr val="0A456F"/>
                </a:solidFill>
              </a:defRPr>
            </a:lvl1pPr>
          </a:lstStyle>
          <a:p>
            <a:endParaRPr lang="en-US"/>
          </a:p>
        </p:txBody>
      </p:sp>
      <p:sp>
        <p:nvSpPr>
          <p:cNvPr id="14" name="Slide Number Placeholder 13"/>
          <p:cNvSpPr>
            <a:spLocks noGrp="1"/>
          </p:cNvSpPr>
          <p:nvPr>
            <p:ph type="sldNum" sz="quarter" idx="14"/>
          </p:nvPr>
        </p:nvSpPr>
        <p:spPr/>
        <p:txBody>
          <a:bodyPr/>
          <a:lstStyle>
            <a:lvl1pPr>
              <a:defRPr>
                <a:solidFill>
                  <a:schemeClr val="bg1"/>
                </a:solidFill>
              </a:defRPr>
            </a:lvl1pPr>
          </a:lstStyle>
          <a:p>
            <a:fld id="{D47257BE-248A-48BC-9F5F-19A6E1408DB6}" type="slidenum">
              <a:rPr lang="en-US" smtClean="0"/>
              <a:pPr/>
              <a:t>‹#›</a:t>
            </a:fld>
            <a:endParaRPr lang="en-US"/>
          </a:p>
        </p:txBody>
      </p:sp>
    </p:spTree>
    <p:extLst>
      <p:ext uri="{BB962C8B-B14F-4D97-AF65-F5344CB8AC3E}">
        <p14:creationId xmlns:p14="http://schemas.microsoft.com/office/powerpoint/2010/main" val="266475096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586166-93B1-AD4D-8970-06053EEDF4F7}"/>
              </a:ext>
            </a:extLst>
          </p:cNvPr>
          <p:cNvPicPr>
            <a:picLocks noChangeAspect="1"/>
          </p:cNvPicPr>
          <p:nvPr userDrawn="1"/>
        </p:nvPicPr>
        <p:blipFill>
          <a:blip r:embed="rId2"/>
          <a:stretch>
            <a:fillRect/>
          </a:stretch>
        </p:blipFill>
        <p:spPr>
          <a:xfrm>
            <a:off x="4093633" y="1818997"/>
            <a:ext cx="4004735" cy="1925940"/>
          </a:xfrm>
          <a:prstGeom prst="rect">
            <a:avLst/>
          </a:prstGeom>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915EC83A-57BC-F54E-85DA-3032FB6178A2}"/>
              </a:ext>
            </a:extLst>
          </p:cNvPr>
          <p:cNvGrpSpPr/>
          <p:nvPr userDrawn="1"/>
        </p:nvGrpSpPr>
        <p:grpSpPr>
          <a:xfrm>
            <a:off x="4894811" y="4131628"/>
            <a:ext cx="2402379" cy="423747"/>
            <a:chOff x="4688378" y="4131628"/>
            <a:chExt cx="2402379" cy="423747"/>
          </a:xfrm>
        </p:grpSpPr>
        <p:pic>
          <p:nvPicPr>
            <p:cNvPr id="9" name="Picture 8">
              <a:extLst>
                <a:ext uri="{FF2B5EF4-FFF2-40B4-BE49-F238E27FC236}">
                  <a16:creationId xmlns:a16="http://schemas.microsoft.com/office/drawing/2014/main" id="{ABE8B2C8-57A2-4446-8F6D-1C8D04CF96A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301047" y="4131628"/>
              <a:ext cx="789710" cy="423747"/>
            </a:xfrm>
            <a:prstGeom prst="rect">
              <a:avLst/>
            </a:prstGeom>
            <a:effectLst>
              <a:outerShdw blurRad="50800" dist="38100" dir="2700000" algn="ctr" rotWithShape="0">
                <a:srgbClr val="000000">
                  <a:alpha val="40000"/>
                </a:srgbClr>
              </a:outerShdw>
            </a:effectLst>
          </p:spPr>
        </p:pic>
        <p:sp>
          <p:nvSpPr>
            <p:cNvPr id="10" name="TextBox 9">
              <a:extLst>
                <a:ext uri="{FF2B5EF4-FFF2-40B4-BE49-F238E27FC236}">
                  <a16:creationId xmlns:a16="http://schemas.microsoft.com/office/drawing/2014/main" id="{59C6FF85-272D-C043-8850-15E4D357E351}"/>
                </a:ext>
              </a:extLst>
            </p:cNvPr>
            <p:cNvSpPr txBox="1"/>
            <p:nvPr userDrawn="1"/>
          </p:nvSpPr>
          <p:spPr>
            <a:xfrm>
              <a:off x="4688378" y="4158835"/>
              <a:ext cx="1346662"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BOEM.gov</a:t>
              </a:r>
            </a:p>
          </p:txBody>
        </p:sp>
        <p:cxnSp>
          <p:nvCxnSpPr>
            <p:cNvPr id="12" name="Straight Connector 11">
              <a:extLst>
                <a:ext uri="{FF2B5EF4-FFF2-40B4-BE49-F238E27FC236}">
                  <a16:creationId xmlns:a16="http://schemas.microsoft.com/office/drawing/2014/main" id="{45AFC817-E804-7843-B24D-79F438A7CD2A}"/>
                </a:ext>
              </a:extLst>
            </p:cNvPr>
            <p:cNvCxnSpPr/>
            <p:nvPr userDrawn="1"/>
          </p:nvCxnSpPr>
          <p:spPr>
            <a:xfrm>
              <a:off x="6143625" y="4131628"/>
              <a:ext cx="0" cy="423747"/>
            </a:xfrm>
            <a:prstGeom prst="line">
              <a:avLst/>
            </a:prstGeom>
            <a:ln w="28575">
              <a:solidFill>
                <a:srgbClr val="FEBE1B"/>
              </a:solidFill>
            </a:ln>
          </p:spPr>
          <p:style>
            <a:lnRef idx="1">
              <a:schemeClr val="accent1"/>
            </a:lnRef>
            <a:fillRef idx="0">
              <a:schemeClr val="accent1"/>
            </a:fillRef>
            <a:effectRef idx="0">
              <a:schemeClr val="accent1"/>
            </a:effectRef>
            <a:fontRef idx="minor">
              <a:schemeClr val="tx1"/>
            </a:fontRef>
          </p:style>
        </p:cxnSp>
      </p:grpSp>
      <p:sp>
        <p:nvSpPr>
          <p:cNvPr id="25" name="Text Placeholder 24">
            <a:extLst>
              <a:ext uri="{FF2B5EF4-FFF2-40B4-BE49-F238E27FC236}">
                <a16:creationId xmlns:a16="http://schemas.microsoft.com/office/drawing/2014/main" id="{6D378509-88F5-0640-9A01-4A66AC2EEB15}"/>
              </a:ext>
            </a:extLst>
          </p:cNvPr>
          <p:cNvSpPr>
            <a:spLocks noGrp="1"/>
          </p:cNvSpPr>
          <p:nvPr>
            <p:ph type="body" sz="quarter" idx="15" hasCustomPrompt="1"/>
          </p:nvPr>
        </p:nvSpPr>
        <p:spPr>
          <a:xfrm>
            <a:off x="0" y="5430581"/>
            <a:ext cx="12192000" cy="383402"/>
          </a:xfrm>
          <a:prstGeom prst="rect">
            <a:avLst/>
          </a:prstGeom>
          <a:solidFill>
            <a:schemeClr val="bg1">
              <a:alpha val="40000"/>
            </a:schemeClr>
          </a:solidFill>
        </p:spPr>
        <p:txBody>
          <a:bodyPr/>
          <a:lstStyle>
            <a:lvl1pPr marL="0" indent="0" algn="ctr">
              <a:buNone/>
              <a:defRPr sz="2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 Email Address | Phone</a:t>
            </a:r>
          </a:p>
        </p:txBody>
      </p:sp>
    </p:spTree>
    <p:extLst>
      <p:ext uri="{BB962C8B-B14F-4D97-AF65-F5344CB8AC3E}">
        <p14:creationId xmlns:p14="http://schemas.microsoft.com/office/powerpoint/2010/main" val="28101052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userDrawn="1">
          <p15:clr>
            <a:srgbClr val="FBAE40"/>
          </p15:clr>
        </p15:guide>
        <p15:guide id="5" orient="horz" pos="367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ew Topic Slid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AE1B66B8-4B47-D54F-AB17-14545B8ADAFF}"/>
              </a:ext>
            </a:extLst>
          </p:cNvPr>
          <p:cNvSpPr>
            <a:spLocks noGrp="1"/>
          </p:cNvSpPr>
          <p:nvPr>
            <p:ph type="body" sz="quarter" idx="11" hasCustomPrompt="1"/>
          </p:nvPr>
        </p:nvSpPr>
        <p:spPr>
          <a:xfrm>
            <a:off x="-1" y="2339322"/>
            <a:ext cx="12192001" cy="368019"/>
          </a:xfrm>
          <a:prstGeom prst="rect">
            <a:avLst/>
          </a:prstGeom>
          <a:effectLst>
            <a:outerShdw blurRad="50800" dist="50800" dir="2700000" algn="ctr" rotWithShape="0">
              <a:srgbClr val="000000">
                <a:alpha val="40000"/>
              </a:srgbClr>
            </a:outerShdw>
          </a:effectLst>
        </p:spPr>
        <p:txBody>
          <a:bodyPr/>
          <a:lstStyle>
            <a:lvl1pPr marL="0" indent="0" algn="ctr">
              <a:buNone/>
              <a:defRPr sz="3200" b="1" i="0">
                <a:solidFill>
                  <a:schemeClr val="bg1"/>
                </a:solidFill>
                <a:latin typeface="+mn-lt"/>
                <a:cs typeface="Arial" panose="020B0604020202020204" pitchFamily="34" charset="0"/>
              </a:defRPr>
            </a:lvl1pPr>
          </a:lstStyle>
          <a:p>
            <a:pPr lvl="0"/>
            <a:r>
              <a:rPr lang="en-US"/>
              <a:t>New Topic Header</a:t>
            </a:r>
          </a:p>
        </p:txBody>
      </p:sp>
      <p:sp>
        <p:nvSpPr>
          <p:cNvPr id="2" name="Footer Placeholder 1"/>
          <p:cNvSpPr>
            <a:spLocks noGrp="1"/>
          </p:cNvSpPr>
          <p:nvPr>
            <p:ph type="ftr" sz="quarter" idx="12"/>
          </p:nvPr>
        </p:nvSpPr>
        <p:spPr/>
        <p:txBody>
          <a:bodyPr/>
          <a:lstStyle/>
          <a:p>
            <a:endParaRPr lang="en-US"/>
          </a:p>
        </p:txBody>
      </p:sp>
      <p:sp>
        <p:nvSpPr>
          <p:cNvPr id="3" name="Slide Number Placeholder 2"/>
          <p:cNvSpPr>
            <a:spLocks noGrp="1"/>
          </p:cNvSpPr>
          <p:nvPr>
            <p:ph type="sldNum" sz="quarter" idx="13"/>
          </p:nvPr>
        </p:nvSpPr>
        <p:spPr/>
        <p:txBody>
          <a:bodyPr/>
          <a:lstStyle/>
          <a:p>
            <a:fld id="{D47257BE-248A-48BC-9F5F-19A6E1408DB6}" type="slidenum">
              <a:rPr lang="en-US" smtClean="0"/>
              <a:pPr/>
              <a:t>‹#›</a:t>
            </a:fld>
            <a:endParaRPr lang="en-US"/>
          </a:p>
        </p:txBody>
      </p:sp>
    </p:spTree>
    <p:extLst>
      <p:ext uri="{BB962C8B-B14F-4D97-AF65-F5344CB8AC3E}">
        <p14:creationId xmlns:p14="http://schemas.microsoft.com/office/powerpoint/2010/main" val="26470276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userDrawn="1">
          <p15:clr>
            <a:srgbClr val="FBAE40"/>
          </p15:clr>
        </p15:guide>
        <p15:guide id="4" pos="7680" userDrawn="1">
          <p15:clr>
            <a:srgbClr val="FBAE40"/>
          </p15:clr>
        </p15:guide>
        <p15:guide id="5" orient="horz">
          <p15:clr>
            <a:srgbClr val="FBAE40"/>
          </p15:clr>
        </p15:guide>
        <p15:guide id="6" orient="horz" pos="367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terior Slide – Text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973EB3-FBE1-7A45-B94D-2191AB3D2C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12192000" cy="6743700"/>
          </a:xfrm>
          <a:prstGeom prst="rect">
            <a:avLst/>
          </a:prstGeom>
        </p:spPr>
      </p:pic>
      <p:sp>
        <p:nvSpPr>
          <p:cNvPr id="9" name="Text Placeholder 7">
            <a:extLst>
              <a:ext uri="{FF2B5EF4-FFF2-40B4-BE49-F238E27FC236}">
                <a16:creationId xmlns:a16="http://schemas.microsoft.com/office/drawing/2014/main" id="{27DEBBC4-9752-CC4B-A36F-B89E9C3D0922}"/>
              </a:ext>
            </a:extLst>
          </p:cNvPr>
          <p:cNvSpPr>
            <a:spLocks noGrp="1"/>
          </p:cNvSpPr>
          <p:nvPr>
            <p:ph type="body" sz="quarter" idx="10" hasCustomPrompt="1"/>
          </p:nvPr>
        </p:nvSpPr>
        <p:spPr>
          <a:xfrm>
            <a:off x="207184" y="183198"/>
            <a:ext cx="11794316" cy="523875"/>
          </a:xfrm>
          <a:prstGeom prst="rect">
            <a:avLst/>
          </a:prstGeom>
        </p:spPr>
        <p:txBody>
          <a:bodyPr anchor="ctr"/>
          <a:lstStyle>
            <a:lvl1pPr marL="0" indent="0">
              <a:buNone/>
              <a:defRPr sz="2600" b="1" i="0" baseline="0">
                <a:solidFill>
                  <a:schemeClr val="bg1"/>
                </a:solidFill>
                <a:latin typeface="+mn-lt"/>
                <a:cs typeface="Arial" panose="020B0604020202020204" pitchFamily="34" charset="0"/>
              </a:defRPr>
            </a:lvl1pPr>
          </a:lstStyle>
          <a:p>
            <a:pPr lvl="0"/>
            <a:r>
              <a:rPr lang="en-US"/>
              <a:t>Header</a:t>
            </a:r>
          </a:p>
        </p:txBody>
      </p:sp>
      <p:sp>
        <p:nvSpPr>
          <p:cNvPr id="4" name="Slide Number Placeholder 1"/>
          <p:cNvSpPr>
            <a:spLocks noGrp="1"/>
          </p:cNvSpPr>
          <p:nvPr>
            <p:ph type="sldNum" sz="quarter" idx="4"/>
          </p:nvPr>
        </p:nvSpPr>
        <p:spPr>
          <a:xfrm>
            <a:off x="8393364"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FD593ACE-48DE-4F58-95D3-2C480C747FF1}" type="slidenum">
              <a:rPr lang="en-US" smtClean="0"/>
              <a:pPr/>
              <a:t>‹#›</a:t>
            </a:fld>
            <a:endParaRPr lang="en-US"/>
          </a:p>
        </p:txBody>
      </p:sp>
    </p:spTree>
    <p:extLst>
      <p:ext uri="{BB962C8B-B14F-4D97-AF65-F5344CB8AC3E}">
        <p14:creationId xmlns:p14="http://schemas.microsoft.com/office/powerpoint/2010/main" val="23253681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75449-68C2-4CC7-8B08-129ED5A41CB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D6DF0A-E637-4F3F-AE8C-E3D50C8B161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56006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Interior Slide – Text Only">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6110FFD-8DA9-E34A-9778-4476AD62D79E}"/>
              </a:ext>
            </a:extLst>
          </p:cNvPr>
          <p:cNvSpPr>
            <a:spLocks noGrp="1"/>
          </p:cNvSpPr>
          <p:nvPr>
            <p:ph type="body" sz="quarter" idx="11"/>
          </p:nvPr>
        </p:nvSpPr>
        <p:spPr>
          <a:xfrm>
            <a:off x="755289" y="1163783"/>
            <a:ext cx="10679424" cy="4690872"/>
          </a:xfrm>
          <a:prstGeom prst="rect">
            <a:avLst/>
          </a:prstGeom>
        </p:spPr>
        <p:txBody>
          <a:bodyPr/>
          <a:lstStyle>
            <a:lvl1pPr marL="228594" indent="-228594">
              <a:buClr>
                <a:srgbClr val="26B99A"/>
              </a:buClr>
              <a:buSzPct val="75000"/>
              <a:buFont typeface="Courier New" panose="02070309020205020404" pitchFamily="49" charset="0"/>
              <a:buChar char="o"/>
              <a:defRPr sz="2400" b="1">
                <a:solidFill>
                  <a:srgbClr val="0A456F"/>
                </a:solidFill>
                <a:latin typeface="Arial" panose="020B0604020202020204" pitchFamily="34" charset="0"/>
                <a:cs typeface="Arial" panose="020B0604020202020204" pitchFamily="34" charset="0"/>
              </a:defRPr>
            </a:lvl1pPr>
            <a:lvl2pPr marL="685783" indent="-228594">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2971" indent="-228594">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3pPr>
            <a:lvl4pPr marL="1600160" indent="-228594">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4pPr>
            <a:lvl5pPr marL="2057349" indent="-228594">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a:xfrm>
            <a:off x="191219" y="6347723"/>
            <a:ext cx="2743200" cy="365125"/>
          </a:xfrm>
        </p:spPr>
        <p:txBody>
          <a:bodyPr/>
          <a:lstStyle>
            <a:lvl1pPr algn="l">
              <a:defRPr/>
            </a:lvl1pPr>
          </a:lstStyle>
          <a:p>
            <a:fld id="{D47257BE-248A-48BC-9F5F-19A6E1408DB6}" type="slidenum">
              <a:rPr lang="en-US" smtClean="0"/>
              <a:pPr/>
              <a:t>‹#›</a:t>
            </a:fld>
            <a:endParaRPr lang="en-US"/>
          </a:p>
        </p:txBody>
      </p:sp>
      <p:pic>
        <p:nvPicPr>
          <p:cNvPr id="10" name="Picture 9">
            <a:extLst>
              <a:ext uri="{FF2B5EF4-FFF2-40B4-BE49-F238E27FC236}">
                <a16:creationId xmlns:a16="http://schemas.microsoft.com/office/drawing/2014/main" id="{47E3B3D8-BAE8-3F4E-A080-4BDF73888072}"/>
              </a:ext>
            </a:extLst>
          </p:cNvPr>
          <p:cNvPicPr>
            <a:picLocks noChangeAspect="1"/>
          </p:cNvPicPr>
          <p:nvPr userDrawn="1"/>
        </p:nvPicPr>
        <p:blipFill>
          <a:blip r:embed="rId2"/>
          <a:stretch>
            <a:fillRect/>
          </a:stretch>
        </p:blipFill>
        <p:spPr>
          <a:xfrm>
            <a:off x="0" y="-541775"/>
            <a:ext cx="12192000" cy="3048000"/>
          </a:xfrm>
          <a:prstGeom prst="rect">
            <a:avLst/>
          </a:prstGeom>
        </p:spPr>
      </p:pic>
      <p:sp>
        <p:nvSpPr>
          <p:cNvPr id="11" name="Text Placeholder 7">
            <a:extLst>
              <a:ext uri="{FF2B5EF4-FFF2-40B4-BE49-F238E27FC236}">
                <a16:creationId xmlns:a16="http://schemas.microsoft.com/office/drawing/2014/main" id="{C549EBEF-6F97-6342-AEAD-DCBEDDE092FD}"/>
              </a:ext>
            </a:extLst>
          </p:cNvPr>
          <p:cNvSpPr>
            <a:spLocks noGrp="1"/>
          </p:cNvSpPr>
          <p:nvPr>
            <p:ph type="body" sz="quarter" idx="10" hasCustomPrompt="1"/>
          </p:nvPr>
        </p:nvSpPr>
        <p:spPr>
          <a:xfrm>
            <a:off x="207185" y="9144"/>
            <a:ext cx="11794316" cy="749808"/>
          </a:xfrm>
          <a:prstGeom prst="rect">
            <a:avLst/>
          </a:prstGeom>
        </p:spPr>
        <p:txBody>
          <a:bodyPr anchor="ctr"/>
          <a:lstStyle>
            <a:lvl1pPr marL="0" indent="0">
              <a:buNone/>
              <a:defRPr sz="3200" b="1" i="0">
                <a:solidFill>
                  <a:schemeClr val="bg1"/>
                </a:solidFill>
                <a:latin typeface="Arial" panose="020B0604020202020204" pitchFamily="34" charset="0"/>
                <a:cs typeface="Arial" panose="020B0604020202020204" pitchFamily="34" charset="0"/>
              </a:defRPr>
            </a:lvl1pPr>
          </a:lstStyle>
          <a:p>
            <a:pPr lvl="0"/>
            <a:r>
              <a:rPr lang="en-US"/>
              <a:t>Header</a:t>
            </a:r>
          </a:p>
        </p:txBody>
      </p:sp>
    </p:spTree>
    <p:extLst>
      <p:ext uri="{BB962C8B-B14F-4D97-AF65-F5344CB8AC3E}">
        <p14:creationId xmlns:p14="http://schemas.microsoft.com/office/powerpoint/2010/main" val="415170180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erior Slide – Text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973EB3-FBE1-7A45-B94D-2191AB3D2C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12192000" cy="6743700"/>
          </a:xfrm>
          <a:prstGeom prst="rect">
            <a:avLst/>
          </a:prstGeom>
        </p:spPr>
      </p:pic>
      <p:sp>
        <p:nvSpPr>
          <p:cNvPr id="9" name="Text Placeholder 7">
            <a:extLst>
              <a:ext uri="{FF2B5EF4-FFF2-40B4-BE49-F238E27FC236}">
                <a16:creationId xmlns:a16="http://schemas.microsoft.com/office/drawing/2014/main" id="{27DEBBC4-9752-CC4B-A36F-B89E9C3D0922}"/>
              </a:ext>
            </a:extLst>
          </p:cNvPr>
          <p:cNvSpPr>
            <a:spLocks noGrp="1"/>
          </p:cNvSpPr>
          <p:nvPr>
            <p:ph type="body" sz="quarter" idx="10" hasCustomPrompt="1"/>
          </p:nvPr>
        </p:nvSpPr>
        <p:spPr>
          <a:xfrm>
            <a:off x="207184" y="183198"/>
            <a:ext cx="11794316" cy="523875"/>
          </a:xfrm>
          <a:prstGeom prst="rect">
            <a:avLst/>
          </a:prstGeom>
        </p:spPr>
        <p:txBody>
          <a:bodyPr anchor="ctr"/>
          <a:lstStyle>
            <a:lvl1pPr marL="0" indent="0">
              <a:buNone/>
              <a:defRPr sz="3200" b="1" i="0">
                <a:solidFill>
                  <a:schemeClr val="bg1"/>
                </a:solidFill>
                <a:latin typeface="Arial" panose="020B0604020202020204" pitchFamily="34" charset="0"/>
                <a:cs typeface="Arial" panose="020B0604020202020204" pitchFamily="34" charset="0"/>
              </a:defRPr>
            </a:lvl1pPr>
          </a:lstStyle>
          <a:p>
            <a:pPr lvl="0"/>
            <a:r>
              <a:rPr lang="en-US"/>
              <a:t>Header</a:t>
            </a:r>
          </a:p>
        </p:txBody>
      </p:sp>
      <p:sp>
        <p:nvSpPr>
          <p:cNvPr id="13" name="Text Placeholder 12">
            <a:extLst>
              <a:ext uri="{FF2B5EF4-FFF2-40B4-BE49-F238E27FC236}">
                <a16:creationId xmlns:a16="http://schemas.microsoft.com/office/drawing/2014/main" id="{36110FFD-8DA9-E34A-9778-4476AD62D79E}"/>
              </a:ext>
            </a:extLst>
          </p:cNvPr>
          <p:cNvSpPr>
            <a:spLocks noGrp="1"/>
          </p:cNvSpPr>
          <p:nvPr>
            <p:ph type="body" sz="quarter" idx="11"/>
          </p:nvPr>
        </p:nvSpPr>
        <p:spPr>
          <a:xfrm>
            <a:off x="755289" y="1670253"/>
            <a:ext cx="10679424" cy="4356100"/>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Arial" panose="020B0604020202020204" pitchFamily="34" charset="0"/>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83165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586166-93B1-AD4D-8970-06053EEDF4F7}"/>
              </a:ext>
            </a:extLst>
          </p:cNvPr>
          <p:cNvPicPr>
            <a:picLocks noChangeAspect="1"/>
          </p:cNvPicPr>
          <p:nvPr userDrawn="1"/>
        </p:nvPicPr>
        <p:blipFill>
          <a:blip r:embed="rId2"/>
          <a:stretch>
            <a:fillRect/>
          </a:stretch>
        </p:blipFill>
        <p:spPr>
          <a:xfrm>
            <a:off x="4093633" y="1818997"/>
            <a:ext cx="4004735" cy="1925940"/>
          </a:xfrm>
          <a:prstGeom prst="rect">
            <a:avLst/>
          </a:prstGeom>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915EC83A-57BC-F54E-85DA-3032FB6178A2}"/>
              </a:ext>
            </a:extLst>
          </p:cNvPr>
          <p:cNvGrpSpPr/>
          <p:nvPr userDrawn="1"/>
        </p:nvGrpSpPr>
        <p:grpSpPr>
          <a:xfrm>
            <a:off x="4894811" y="4131628"/>
            <a:ext cx="2402379" cy="423747"/>
            <a:chOff x="4688378" y="4131628"/>
            <a:chExt cx="2402379" cy="423747"/>
          </a:xfrm>
        </p:grpSpPr>
        <p:pic>
          <p:nvPicPr>
            <p:cNvPr id="9" name="Picture 8">
              <a:extLst>
                <a:ext uri="{FF2B5EF4-FFF2-40B4-BE49-F238E27FC236}">
                  <a16:creationId xmlns:a16="http://schemas.microsoft.com/office/drawing/2014/main" id="{ABE8B2C8-57A2-4446-8F6D-1C8D04CF96A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301047" y="4131628"/>
              <a:ext cx="789710" cy="423747"/>
            </a:xfrm>
            <a:prstGeom prst="rect">
              <a:avLst/>
            </a:prstGeom>
            <a:effectLst>
              <a:outerShdw blurRad="50800" dist="38100" dir="2700000" algn="ctr" rotWithShape="0">
                <a:srgbClr val="000000">
                  <a:alpha val="40000"/>
                </a:srgbClr>
              </a:outerShdw>
            </a:effectLst>
          </p:spPr>
        </p:pic>
        <p:sp>
          <p:nvSpPr>
            <p:cNvPr id="10" name="TextBox 9">
              <a:extLst>
                <a:ext uri="{FF2B5EF4-FFF2-40B4-BE49-F238E27FC236}">
                  <a16:creationId xmlns:a16="http://schemas.microsoft.com/office/drawing/2014/main" id="{59C6FF85-272D-C043-8850-15E4D357E351}"/>
                </a:ext>
              </a:extLst>
            </p:cNvPr>
            <p:cNvSpPr txBox="1"/>
            <p:nvPr userDrawn="1"/>
          </p:nvSpPr>
          <p:spPr>
            <a:xfrm>
              <a:off x="4688378" y="4158835"/>
              <a:ext cx="1346662"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BOEM.gov</a:t>
              </a:r>
            </a:p>
          </p:txBody>
        </p:sp>
        <p:cxnSp>
          <p:nvCxnSpPr>
            <p:cNvPr id="12" name="Straight Connector 11">
              <a:extLst>
                <a:ext uri="{FF2B5EF4-FFF2-40B4-BE49-F238E27FC236}">
                  <a16:creationId xmlns:a16="http://schemas.microsoft.com/office/drawing/2014/main" id="{45AFC817-E804-7843-B24D-79F438A7CD2A}"/>
                </a:ext>
              </a:extLst>
            </p:cNvPr>
            <p:cNvCxnSpPr/>
            <p:nvPr userDrawn="1"/>
          </p:nvCxnSpPr>
          <p:spPr>
            <a:xfrm>
              <a:off x="6143625" y="4131628"/>
              <a:ext cx="0" cy="423747"/>
            </a:xfrm>
            <a:prstGeom prst="line">
              <a:avLst/>
            </a:prstGeom>
            <a:ln w="28575">
              <a:solidFill>
                <a:srgbClr val="FEBE1B"/>
              </a:solidFill>
            </a:ln>
          </p:spPr>
          <p:style>
            <a:lnRef idx="1">
              <a:schemeClr val="accent1"/>
            </a:lnRef>
            <a:fillRef idx="0">
              <a:schemeClr val="accent1"/>
            </a:fillRef>
            <a:effectRef idx="0">
              <a:schemeClr val="accent1"/>
            </a:effectRef>
            <a:fontRef idx="minor">
              <a:schemeClr val="tx1"/>
            </a:fontRef>
          </p:style>
        </p:cxnSp>
      </p:grpSp>
      <p:sp>
        <p:nvSpPr>
          <p:cNvPr id="25" name="Text Placeholder 24">
            <a:extLst>
              <a:ext uri="{FF2B5EF4-FFF2-40B4-BE49-F238E27FC236}">
                <a16:creationId xmlns:a16="http://schemas.microsoft.com/office/drawing/2014/main" id="{6D378509-88F5-0640-9A01-4A66AC2EEB15}"/>
              </a:ext>
            </a:extLst>
          </p:cNvPr>
          <p:cNvSpPr>
            <a:spLocks noGrp="1"/>
          </p:cNvSpPr>
          <p:nvPr>
            <p:ph type="body" sz="quarter" idx="15" hasCustomPrompt="1"/>
          </p:nvPr>
        </p:nvSpPr>
        <p:spPr>
          <a:xfrm>
            <a:off x="0" y="5430581"/>
            <a:ext cx="12192000" cy="383402"/>
          </a:xfrm>
          <a:prstGeom prst="rect">
            <a:avLst/>
          </a:prstGeom>
          <a:solidFill>
            <a:schemeClr val="bg1">
              <a:alpha val="40000"/>
            </a:schemeClr>
          </a:solidFill>
        </p:spPr>
        <p:txBody>
          <a:bodyPr/>
          <a:lstStyle>
            <a:lvl1pPr marL="0" indent="0" algn="ctr">
              <a:buNone/>
              <a:defRPr sz="2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 Email Address | Phone</a:t>
            </a:r>
          </a:p>
        </p:txBody>
      </p:sp>
    </p:spTree>
    <p:extLst>
      <p:ext uri="{BB962C8B-B14F-4D97-AF65-F5344CB8AC3E}">
        <p14:creationId xmlns:p14="http://schemas.microsoft.com/office/powerpoint/2010/main" val="28101052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userDrawn="1">
          <p15:clr>
            <a:srgbClr val="FBAE40"/>
          </p15:clr>
        </p15:guide>
        <p15:guide id="5" orient="horz" pos="367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ior Slide – Tabl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52BFD7D3-CF2C-644A-9429-5D574D08CC8F}"/>
              </a:ext>
            </a:extLst>
          </p:cNvPr>
          <p:cNvSpPr>
            <a:spLocks noGrp="1"/>
          </p:cNvSpPr>
          <p:nvPr>
            <p:ph type="tbl" sz="quarter" idx="11"/>
          </p:nvPr>
        </p:nvSpPr>
        <p:spPr>
          <a:xfrm>
            <a:off x="1181819" y="1205343"/>
            <a:ext cx="9834113" cy="4690872"/>
          </a:xfrm>
          <a:prstGeom prst="rect">
            <a:avLst/>
          </a:prstGeom>
        </p:spPr>
        <p:txBody>
          <a:bodyPr/>
          <a:lstStyle>
            <a:lvl1pPr>
              <a:defRPr sz="3200">
                <a:latin typeface="Arial" panose="020B0604020202020204" pitchFamily="34" charset="0"/>
                <a:cs typeface="Arial" panose="020B0604020202020204" pitchFamily="34" charset="0"/>
              </a:defRPr>
            </a:lvl1pPr>
          </a:lstStyle>
          <a:p>
            <a:r>
              <a:rPr lang="en-US"/>
              <a:t>Click icon to add table</a:t>
            </a:r>
          </a:p>
        </p:txBody>
      </p:sp>
      <p:sp>
        <p:nvSpPr>
          <p:cNvPr id="10" name="Footer Placeholder 9"/>
          <p:cNvSpPr>
            <a:spLocks noGrp="1"/>
          </p:cNvSpPr>
          <p:nvPr>
            <p:ph type="ftr" sz="quarter" idx="12"/>
          </p:nvPr>
        </p:nvSpPr>
        <p:spPr/>
        <p:txBody>
          <a:bodyPr/>
          <a:lstStyle/>
          <a:p>
            <a:endParaRPr lang="en-US"/>
          </a:p>
        </p:txBody>
      </p:sp>
      <p:sp>
        <p:nvSpPr>
          <p:cNvPr id="11" name="Slide Number Placeholder 10"/>
          <p:cNvSpPr>
            <a:spLocks noGrp="1"/>
          </p:cNvSpPr>
          <p:nvPr>
            <p:ph type="sldNum" sz="quarter" idx="13"/>
          </p:nvPr>
        </p:nvSpPr>
        <p:spPr/>
        <p:txBody>
          <a:bodyPr/>
          <a:lstStyle/>
          <a:p>
            <a:fld id="{D47257BE-248A-48BC-9F5F-19A6E1408DB6}" type="slidenum">
              <a:rPr lang="en-US" smtClean="0"/>
              <a:t>‹#›</a:t>
            </a:fld>
            <a:endParaRPr lang="en-US"/>
          </a:p>
        </p:txBody>
      </p:sp>
      <p:pic>
        <p:nvPicPr>
          <p:cNvPr id="15" name="Picture 14">
            <a:extLst>
              <a:ext uri="{FF2B5EF4-FFF2-40B4-BE49-F238E27FC236}">
                <a16:creationId xmlns:a16="http://schemas.microsoft.com/office/drawing/2014/main" id="{0F0D4121-9040-C845-ADB9-67A15756ADE5}"/>
              </a:ext>
            </a:extLst>
          </p:cNvPr>
          <p:cNvPicPr>
            <a:picLocks noChangeAspect="1"/>
          </p:cNvPicPr>
          <p:nvPr userDrawn="1"/>
        </p:nvPicPr>
        <p:blipFill>
          <a:blip r:embed="rId2"/>
          <a:stretch>
            <a:fillRect/>
          </a:stretch>
        </p:blipFill>
        <p:spPr>
          <a:xfrm>
            <a:off x="0" y="-530887"/>
            <a:ext cx="12192000" cy="3048000"/>
          </a:xfrm>
          <a:prstGeom prst="rect">
            <a:avLst/>
          </a:prstGeom>
        </p:spPr>
      </p:pic>
      <p:sp>
        <p:nvSpPr>
          <p:cNvPr id="16" name="Text Placeholder 7">
            <a:extLst>
              <a:ext uri="{FF2B5EF4-FFF2-40B4-BE49-F238E27FC236}">
                <a16:creationId xmlns:a16="http://schemas.microsoft.com/office/drawing/2014/main" id="{D60F218F-55A8-3946-AC7C-A37A0516427F}"/>
              </a:ext>
            </a:extLst>
          </p:cNvPr>
          <p:cNvSpPr>
            <a:spLocks noGrp="1"/>
          </p:cNvSpPr>
          <p:nvPr>
            <p:ph type="body" sz="quarter" idx="10" hasCustomPrompt="1"/>
          </p:nvPr>
        </p:nvSpPr>
        <p:spPr>
          <a:xfrm>
            <a:off x="207184" y="9144"/>
            <a:ext cx="11794316" cy="749808"/>
          </a:xfrm>
          <a:prstGeom prst="rect">
            <a:avLst/>
          </a:prstGeom>
        </p:spPr>
        <p:txBody>
          <a:bodyPr anchor="ctr"/>
          <a:lstStyle>
            <a:lvl1pPr marL="0" indent="0">
              <a:buNone/>
              <a:defRPr sz="3200" b="1" i="0">
                <a:solidFill>
                  <a:schemeClr val="bg1"/>
                </a:solidFill>
                <a:latin typeface="Arial" panose="020B0604020202020204" pitchFamily="34" charset="0"/>
                <a:cs typeface="Arial" panose="020B0604020202020204" pitchFamily="34" charset="0"/>
              </a:defRPr>
            </a:lvl1pPr>
          </a:lstStyle>
          <a:p>
            <a:pPr lvl="0"/>
            <a:r>
              <a:rPr lang="en-US"/>
              <a:t>Header</a:t>
            </a:r>
          </a:p>
        </p:txBody>
      </p:sp>
    </p:spTree>
    <p:extLst>
      <p:ext uri="{BB962C8B-B14F-4D97-AF65-F5344CB8AC3E}">
        <p14:creationId xmlns:p14="http://schemas.microsoft.com/office/powerpoint/2010/main" val="60715687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rior Slide – Text Only">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6110FFD-8DA9-E34A-9778-4476AD62D79E}"/>
              </a:ext>
            </a:extLst>
          </p:cNvPr>
          <p:cNvSpPr>
            <a:spLocks noGrp="1"/>
          </p:cNvSpPr>
          <p:nvPr>
            <p:ph type="body" sz="quarter" idx="11"/>
          </p:nvPr>
        </p:nvSpPr>
        <p:spPr>
          <a:xfrm>
            <a:off x="755289" y="1163782"/>
            <a:ext cx="10679424" cy="4690872"/>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Arial" panose="020B0604020202020204" pitchFamily="34" charset="0"/>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D47257BE-248A-48BC-9F5F-19A6E1408DB6}" type="slidenum">
              <a:rPr lang="en-US" smtClean="0"/>
              <a:t>‹#›</a:t>
            </a:fld>
            <a:endParaRPr lang="en-US"/>
          </a:p>
        </p:txBody>
      </p:sp>
      <p:pic>
        <p:nvPicPr>
          <p:cNvPr id="10" name="Picture 9">
            <a:extLst>
              <a:ext uri="{FF2B5EF4-FFF2-40B4-BE49-F238E27FC236}">
                <a16:creationId xmlns:a16="http://schemas.microsoft.com/office/drawing/2014/main" id="{47E3B3D8-BAE8-3F4E-A080-4BDF73888072}"/>
              </a:ext>
            </a:extLst>
          </p:cNvPr>
          <p:cNvPicPr>
            <a:picLocks noChangeAspect="1"/>
          </p:cNvPicPr>
          <p:nvPr userDrawn="1"/>
        </p:nvPicPr>
        <p:blipFill>
          <a:blip r:embed="rId2"/>
          <a:stretch>
            <a:fillRect/>
          </a:stretch>
        </p:blipFill>
        <p:spPr>
          <a:xfrm>
            <a:off x="0" y="-541774"/>
            <a:ext cx="12192000" cy="3048000"/>
          </a:xfrm>
          <a:prstGeom prst="rect">
            <a:avLst/>
          </a:prstGeom>
        </p:spPr>
      </p:pic>
      <p:sp>
        <p:nvSpPr>
          <p:cNvPr id="11" name="Text Placeholder 7">
            <a:extLst>
              <a:ext uri="{FF2B5EF4-FFF2-40B4-BE49-F238E27FC236}">
                <a16:creationId xmlns:a16="http://schemas.microsoft.com/office/drawing/2014/main" id="{C549EBEF-6F97-6342-AEAD-DCBEDDE092FD}"/>
              </a:ext>
            </a:extLst>
          </p:cNvPr>
          <p:cNvSpPr>
            <a:spLocks noGrp="1"/>
          </p:cNvSpPr>
          <p:nvPr>
            <p:ph type="body" sz="quarter" idx="10" hasCustomPrompt="1"/>
          </p:nvPr>
        </p:nvSpPr>
        <p:spPr>
          <a:xfrm>
            <a:off x="207184" y="9144"/>
            <a:ext cx="11794316" cy="749808"/>
          </a:xfrm>
          <a:prstGeom prst="rect">
            <a:avLst/>
          </a:prstGeom>
        </p:spPr>
        <p:txBody>
          <a:bodyPr anchor="ctr"/>
          <a:lstStyle>
            <a:lvl1pPr marL="0" indent="0">
              <a:buNone/>
              <a:defRPr sz="3200" b="1" i="0">
                <a:solidFill>
                  <a:schemeClr val="bg1"/>
                </a:solidFill>
                <a:latin typeface="Arial" panose="020B0604020202020204" pitchFamily="34" charset="0"/>
                <a:cs typeface="Arial" panose="020B0604020202020204" pitchFamily="34" charset="0"/>
              </a:defRPr>
            </a:lvl1pPr>
          </a:lstStyle>
          <a:p>
            <a:pPr lvl="0"/>
            <a:r>
              <a:rPr lang="en-US"/>
              <a:t>Header</a:t>
            </a:r>
          </a:p>
        </p:txBody>
      </p:sp>
    </p:spTree>
    <p:extLst>
      <p:ext uri="{BB962C8B-B14F-4D97-AF65-F5344CB8AC3E}">
        <p14:creationId xmlns:p14="http://schemas.microsoft.com/office/powerpoint/2010/main" val="29583165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rior Slide – Full Screen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D85FC2-D657-EF48-82F4-6250F7A670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0DBBB6CA-9C92-EA41-95F8-04AB394BCDD4}"/>
              </a:ext>
            </a:extLst>
          </p:cNvPr>
          <p:cNvSpPr>
            <a:spLocks noGrp="1"/>
          </p:cNvSpPr>
          <p:nvPr>
            <p:ph type="pic" sz="quarter" idx="10"/>
          </p:nvPr>
        </p:nvSpPr>
        <p:spPr>
          <a:xfrm>
            <a:off x="0" y="0"/>
            <a:ext cx="12192000" cy="6858000"/>
          </a:xfrm>
          <a:prstGeom prst="rect">
            <a:avLst/>
          </a:prstGeom>
        </p:spPr>
        <p:txBody>
          <a:bodyPr/>
          <a:lstStyle/>
          <a:p>
            <a:endParaRPr lang="en-US"/>
          </a:p>
        </p:txBody>
      </p:sp>
      <p:sp>
        <p:nvSpPr>
          <p:cNvPr id="11" name="Text Placeholder 9">
            <a:extLst>
              <a:ext uri="{FF2B5EF4-FFF2-40B4-BE49-F238E27FC236}">
                <a16:creationId xmlns:a16="http://schemas.microsoft.com/office/drawing/2014/main" id="{0D9E5EBB-1B4B-424D-B637-5E609A8EFF48}"/>
              </a:ext>
            </a:extLst>
          </p:cNvPr>
          <p:cNvSpPr>
            <a:spLocks noGrp="1"/>
          </p:cNvSpPr>
          <p:nvPr>
            <p:ph type="body" sz="quarter" idx="11"/>
          </p:nvPr>
        </p:nvSpPr>
        <p:spPr>
          <a:xfrm>
            <a:off x="7825845" y="617233"/>
            <a:ext cx="3819524" cy="325100"/>
          </a:xfrm>
          <a:prstGeom prst="rect">
            <a:avLst/>
          </a:prstGeom>
        </p:spPr>
        <p:txBody>
          <a:bodyPr anchor="t"/>
          <a:lstStyle>
            <a:lvl1pPr marL="0" indent="0">
              <a:buNone/>
              <a:defRPr sz="2400" b="1">
                <a:latin typeface="Arial" panose="020B0604020202020204" pitchFamily="34" charset="0"/>
                <a:cs typeface="Arial" panose="020B0604020202020204" pitchFamily="34" charset="0"/>
              </a:defRPr>
            </a:lvl1pPr>
            <a:lvl2pPr marL="457200" indent="0">
              <a:buNone/>
              <a:defRPr/>
            </a:lvl2pPr>
          </a:lstStyle>
          <a:p>
            <a:pPr lvl="0"/>
            <a:r>
              <a:rPr lang="en-US"/>
              <a:t>Edit Master text styles</a:t>
            </a:r>
          </a:p>
        </p:txBody>
      </p:sp>
      <p:sp>
        <p:nvSpPr>
          <p:cNvPr id="2" name="Footer Placeholder 1"/>
          <p:cNvSpPr>
            <a:spLocks noGrp="1"/>
          </p:cNvSpPr>
          <p:nvPr>
            <p:ph type="ftr" sz="quarter" idx="12"/>
          </p:nvPr>
        </p:nvSpPr>
        <p:spPr/>
        <p:txBody>
          <a:bodyPr/>
          <a:lstStyle/>
          <a:p>
            <a:endParaRPr lang="en-US"/>
          </a:p>
        </p:txBody>
      </p:sp>
      <p:sp>
        <p:nvSpPr>
          <p:cNvPr id="3" name="Slide Number Placeholder 2"/>
          <p:cNvSpPr>
            <a:spLocks noGrp="1"/>
          </p:cNvSpPr>
          <p:nvPr>
            <p:ph type="sldNum" sz="quarter" idx="13"/>
          </p:nvPr>
        </p:nvSpPr>
        <p:spPr/>
        <p:txBody>
          <a:bodyPr/>
          <a:lstStyle/>
          <a:p>
            <a:fld id="{5E45246B-EFBC-4465-83C7-BE4E708CCFFC}" type="slidenum">
              <a:rPr lang="en-US" smtClean="0"/>
              <a:t>‹#›</a:t>
            </a:fld>
            <a:endParaRPr lang="en-US"/>
          </a:p>
        </p:txBody>
      </p:sp>
    </p:spTree>
    <p:extLst>
      <p:ext uri="{BB962C8B-B14F-4D97-AF65-F5344CB8AC3E}">
        <p14:creationId xmlns:p14="http://schemas.microsoft.com/office/powerpoint/2010/main" val="1779361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Interior Slide – Text/Photo">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CC0F974-529E-4941-8CC1-ADF8822B962C}"/>
              </a:ext>
            </a:extLst>
          </p:cNvPr>
          <p:cNvPicPr>
            <a:picLocks noChangeAspect="1"/>
          </p:cNvPicPr>
          <p:nvPr userDrawn="1"/>
        </p:nvPicPr>
        <p:blipFill>
          <a:blip r:embed="rId2"/>
          <a:stretch>
            <a:fillRect/>
          </a:stretch>
        </p:blipFill>
        <p:spPr>
          <a:xfrm>
            <a:off x="2342" y="-541773"/>
            <a:ext cx="12192000" cy="30480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207184" y="5163"/>
            <a:ext cx="11794316" cy="746867"/>
          </a:xfrm>
          <a:prstGeom prst="rect">
            <a:avLst/>
          </a:prstGeom>
        </p:spPr>
        <p:txBody>
          <a:bodyPr anchor="ctr"/>
          <a:lstStyle>
            <a:lvl1pPr marL="0" indent="0">
              <a:buNone/>
              <a:defRPr sz="3200" b="1" i="0">
                <a:solidFill>
                  <a:schemeClr val="bg1"/>
                </a:solidFill>
                <a:latin typeface="Arial" panose="020B0604020202020204" pitchFamily="34" charset="0"/>
                <a:cs typeface="Arial" panose="020B0604020202020204" pitchFamily="34" charset="0"/>
              </a:defRPr>
            </a:lvl1pPr>
          </a:lstStyle>
          <a:p>
            <a:pPr lvl="0"/>
            <a:r>
              <a:rPr lang="en-US"/>
              <a:t>Header</a:t>
            </a:r>
          </a:p>
        </p:txBody>
      </p:sp>
      <p:sp>
        <p:nvSpPr>
          <p:cNvPr id="13" name="Text Placeholder 12">
            <a:extLst>
              <a:ext uri="{FF2B5EF4-FFF2-40B4-BE49-F238E27FC236}">
                <a16:creationId xmlns:a16="http://schemas.microsoft.com/office/drawing/2014/main" id="{F9156EB6-7071-764E-A71C-48EB498A4812}"/>
              </a:ext>
            </a:extLst>
          </p:cNvPr>
          <p:cNvSpPr>
            <a:spLocks noGrp="1"/>
          </p:cNvSpPr>
          <p:nvPr>
            <p:ph type="body" sz="quarter" idx="11"/>
          </p:nvPr>
        </p:nvSpPr>
        <p:spPr>
          <a:xfrm>
            <a:off x="757035" y="1155469"/>
            <a:ext cx="5776913" cy="4688004"/>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Arial" panose="020B0604020202020204" pitchFamily="34" charset="0"/>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900E920F-2231-794D-A07E-84288E3EF050}"/>
              </a:ext>
            </a:extLst>
          </p:cNvPr>
          <p:cNvSpPr>
            <a:spLocks noGrp="1"/>
          </p:cNvSpPr>
          <p:nvPr>
            <p:ph type="pic" sz="quarter" idx="12" hasCustomPrompt="1"/>
          </p:nvPr>
        </p:nvSpPr>
        <p:spPr>
          <a:xfrm>
            <a:off x="6733973" y="1155468"/>
            <a:ext cx="4721225" cy="4688005"/>
          </a:xfrm>
          <a:prstGeom prst="rect">
            <a:avLst/>
          </a:prstGeom>
        </p:spPr>
        <p:txBody>
          <a:bodyPr/>
          <a:lstStyle>
            <a:lvl1pPr>
              <a:defRPr/>
            </a:lvl1pPr>
          </a:lstStyle>
          <a:p>
            <a:r>
              <a:rPr lang="en-US"/>
              <a:t>Click icon to insert picture </a:t>
            </a:r>
            <a:br>
              <a:rPr lang="en-US"/>
            </a:br>
            <a:r>
              <a:rPr lang="en-US"/>
              <a:t>h = 4.79”  w = 5.16”</a:t>
            </a:r>
          </a:p>
        </p:txBody>
      </p:sp>
      <p:sp>
        <p:nvSpPr>
          <p:cNvPr id="12" name="Footer Placeholder 11"/>
          <p:cNvSpPr>
            <a:spLocks noGrp="1"/>
          </p:cNvSpPr>
          <p:nvPr>
            <p:ph type="ftr" sz="quarter" idx="13"/>
          </p:nvPr>
        </p:nvSpPr>
        <p:spPr/>
        <p:txBody>
          <a:bodyPr/>
          <a:lstStyle>
            <a:lvl1pPr>
              <a:defRPr>
                <a:solidFill>
                  <a:srgbClr val="0A456F"/>
                </a:solidFill>
              </a:defRPr>
            </a:lvl1pPr>
          </a:lstStyle>
          <a:p>
            <a:endParaRPr lang="en-US"/>
          </a:p>
        </p:txBody>
      </p:sp>
      <p:sp>
        <p:nvSpPr>
          <p:cNvPr id="14" name="Slide Number Placeholder 13"/>
          <p:cNvSpPr>
            <a:spLocks noGrp="1"/>
          </p:cNvSpPr>
          <p:nvPr>
            <p:ph type="sldNum" sz="quarter" idx="14"/>
          </p:nvPr>
        </p:nvSpPr>
        <p:spPr/>
        <p:txBody>
          <a:bodyPr/>
          <a:lstStyle/>
          <a:p>
            <a:fld id="{D47257BE-248A-48BC-9F5F-19A6E1408DB6}" type="slidenum">
              <a:rPr lang="en-US" smtClean="0"/>
              <a:pPr/>
              <a:t>‹#›</a:t>
            </a:fld>
            <a:endParaRPr lang="en-US"/>
          </a:p>
        </p:txBody>
      </p:sp>
    </p:spTree>
    <p:extLst>
      <p:ext uri="{BB962C8B-B14F-4D97-AF65-F5344CB8AC3E}">
        <p14:creationId xmlns:p14="http://schemas.microsoft.com/office/powerpoint/2010/main" val="9071799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ew Topic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94FFFE-FC92-0848-8665-A228D2B2A1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40442" y="5139266"/>
            <a:ext cx="1462039" cy="1892051"/>
          </a:xfrm>
          <a:prstGeom prst="rect">
            <a:avLst/>
          </a:prstGeom>
        </p:spPr>
      </p:pic>
      <p:sp>
        <p:nvSpPr>
          <p:cNvPr id="15" name="Text Placeholder 14">
            <a:extLst>
              <a:ext uri="{FF2B5EF4-FFF2-40B4-BE49-F238E27FC236}">
                <a16:creationId xmlns:a16="http://schemas.microsoft.com/office/drawing/2014/main" id="{AE1B66B8-4B47-D54F-AB17-14545B8ADAFF}"/>
              </a:ext>
            </a:extLst>
          </p:cNvPr>
          <p:cNvSpPr>
            <a:spLocks noGrp="1"/>
          </p:cNvSpPr>
          <p:nvPr>
            <p:ph type="body" sz="quarter" idx="11" hasCustomPrompt="1"/>
          </p:nvPr>
        </p:nvSpPr>
        <p:spPr>
          <a:xfrm>
            <a:off x="-1" y="2339322"/>
            <a:ext cx="12192001" cy="368019"/>
          </a:xfrm>
          <a:prstGeom prst="rect">
            <a:avLst/>
          </a:prstGeom>
          <a:effectLst>
            <a:outerShdw blurRad="50800" dist="50800" dir="2700000" algn="ctr" rotWithShape="0">
              <a:srgbClr val="000000">
                <a:alpha val="40000"/>
              </a:srgbClr>
            </a:outerShdw>
          </a:effectLst>
        </p:spPr>
        <p:txBody>
          <a:bodyPr/>
          <a:lstStyle>
            <a:lvl1pPr marL="0" indent="0" algn="ctr">
              <a:buNone/>
              <a:defRPr sz="3200" b="1" i="0">
                <a:solidFill>
                  <a:schemeClr val="bg1"/>
                </a:solidFill>
                <a:latin typeface="Arial" panose="020B0604020202020204" pitchFamily="34" charset="0"/>
                <a:cs typeface="Arial" panose="020B0604020202020204" pitchFamily="34" charset="0"/>
              </a:defRPr>
            </a:lvl1pPr>
          </a:lstStyle>
          <a:p>
            <a:pPr lvl="0"/>
            <a:r>
              <a:rPr lang="en-US"/>
              <a:t>New Topic Header</a:t>
            </a:r>
          </a:p>
        </p:txBody>
      </p:sp>
      <p:sp>
        <p:nvSpPr>
          <p:cNvPr id="2" name="Footer Placeholder 1"/>
          <p:cNvSpPr>
            <a:spLocks noGrp="1"/>
          </p:cNvSpPr>
          <p:nvPr>
            <p:ph type="ftr" sz="quarter" idx="12"/>
          </p:nvPr>
        </p:nvSpPr>
        <p:spPr/>
        <p:txBody>
          <a:bodyPr/>
          <a:lstStyle/>
          <a:p>
            <a:endParaRPr lang="en-US"/>
          </a:p>
        </p:txBody>
      </p:sp>
      <p:sp>
        <p:nvSpPr>
          <p:cNvPr id="3" name="Slide Number Placeholder 2"/>
          <p:cNvSpPr>
            <a:spLocks noGrp="1"/>
          </p:cNvSpPr>
          <p:nvPr>
            <p:ph type="sldNum" sz="quarter" idx="13"/>
          </p:nvPr>
        </p:nvSpPr>
        <p:spPr/>
        <p:txBody>
          <a:bodyPr/>
          <a:lstStyle/>
          <a:p>
            <a:fld id="{D47257BE-248A-48BC-9F5F-19A6E1408DB6}" type="slidenum">
              <a:rPr lang="en-US" smtClean="0"/>
              <a:pPr/>
              <a:t>‹#›</a:t>
            </a:fld>
            <a:endParaRPr lang="en-US"/>
          </a:p>
        </p:txBody>
      </p:sp>
    </p:spTree>
    <p:extLst>
      <p:ext uri="{BB962C8B-B14F-4D97-AF65-F5344CB8AC3E}">
        <p14:creationId xmlns:p14="http://schemas.microsoft.com/office/powerpoint/2010/main" val="26470276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userDrawn="1">
          <p15:clr>
            <a:srgbClr val="FBAE40"/>
          </p15:clr>
        </p15:guide>
        <p15:guide id="4" pos="7680" userDrawn="1">
          <p15:clr>
            <a:srgbClr val="FBAE40"/>
          </p15:clr>
        </p15:guide>
        <p15:guide id="5" orient="horz">
          <p15:clr>
            <a:srgbClr val="FBAE40"/>
          </p15:clr>
        </p15:guide>
        <p15:guide id="6" orient="horz" pos="367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Interior Slide – Text Only">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6110FFD-8DA9-E34A-9778-4476AD62D79E}"/>
              </a:ext>
            </a:extLst>
          </p:cNvPr>
          <p:cNvSpPr>
            <a:spLocks noGrp="1"/>
          </p:cNvSpPr>
          <p:nvPr>
            <p:ph type="body" sz="quarter" idx="11"/>
          </p:nvPr>
        </p:nvSpPr>
        <p:spPr>
          <a:xfrm>
            <a:off x="755289" y="1163782"/>
            <a:ext cx="10679424" cy="4690872"/>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Arial" panose="020B0604020202020204" pitchFamily="34" charset="0"/>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D47257BE-248A-48BC-9F5F-19A6E1408DB6}" type="slidenum">
              <a:rPr lang="en-US" smtClean="0"/>
              <a:t>‹#›</a:t>
            </a:fld>
            <a:endParaRPr lang="en-US"/>
          </a:p>
        </p:txBody>
      </p:sp>
      <p:pic>
        <p:nvPicPr>
          <p:cNvPr id="10" name="Picture 9">
            <a:extLst>
              <a:ext uri="{FF2B5EF4-FFF2-40B4-BE49-F238E27FC236}">
                <a16:creationId xmlns:a16="http://schemas.microsoft.com/office/drawing/2014/main" id="{47E3B3D8-BAE8-3F4E-A080-4BDF73888072}"/>
              </a:ext>
            </a:extLst>
          </p:cNvPr>
          <p:cNvPicPr>
            <a:picLocks noChangeAspect="1"/>
          </p:cNvPicPr>
          <p:nvPr userDrawn="1"/>
        </p:nvPicPr>
        <p:blipFill>
          <a:blip r:embed="rId2"/>
          <a:stretch>
            <a:fillRect/>
          </a:stretch>
        </p:blipFill>
        <p:spPr>
          <a:xfrm>
            <a:off x="0" y="-541774"/>
            <a:ext cx="12192000" cy="3048000"/>
          </a:xfrm>
          <a:prstGeom prst="rect">
            <a:avLst/>
          </a:prstGeom>
        </p:spPr>
      </p:pic>
      <p:sp>
        <p:nvSpPr>
          <p:cNvPr id="11" name="Text Placeholder 7">
            <a:extLst>
              <a:ext uri="{FF2B5EF4-FFF2-40B4-BE49-F238E27FC236}">
                <a16:creationId xmlns:a16="http://schemas.microsoft.com/office/drawing/2014/main" id="{C549EBEF-6F97-6342-AEAD-DCBEDDE092FD}"/>
              </a:ext>
            </a:extLst>
          </p:cNvPr>
          <p:cNvSpPr>
            <a:spLocks noGrp="1"/>
          </p:cNvSpPr>
          <p:nvPr>
            <p:ph type="body" sz="quarter" idx="10" hasCustomPrompt="1"/>
          </p:nvPr>
        </p:nvSpPr>
        <p:spPr>
          <a:xfrm>
            <a:off x="207184" y="9144"/>
            <a:ext cx="11794316" cy="749808"/>
          </a:xfrm>
          <a:prstGeom prst="rect">
            <a:avLst/>
          </a:prstGeom>
        </p:spPr>
        <p:txBody>
          <a:bodyPr anchor="ctr"/>
          <a:lstStyle>
            <a:lvl1pPr marL="0" indent="0">
              <a:buNone/>
              <a:defRPr sz="3200" b="1" i="0">
                <a:solidFill>
                  <a:schemeClr val="bg1"/>
                </a:solidFill>
                <a:latin typeface="Arial" panose="020B0604020202020204" pitchFamily="34" charset="0"/>
                <a:cs typeface="Arial" panose="020B0604020202020204" pitchFamily="34" charset="0"/>
              </a:defRPr>
            </a:lvl1pPr>
          </a:lstStyle>
          <a:p>
            <a:pPr lvl="0"/>
            <a:r>
              <a:rPr lang="en-US"/>
              <a:t>Header</a:t>
            </a:r>
          </a:p>
        </p:txBody>
      </p:sp>
    </p:spTree>
    <p:extLst>
      <p:ext uri="{BB962C8B-B14F-4D97-AF65-F5344CB8AC3E}">
        <p14:creationId xmlns:p14="http://schemas.microsoft.com/office/powerpoint/2010/main" val="384154939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586166-93B1-AD4D-8970-06053EEDF4F7}"/>
              </a:ext>
            </a:extLst>
          </p:cNvPr>
          <p:cNvPicPr>
            <a:picLocks noChangeAspect="1"/>
          </p:cNvPicPr>
          <p:nvPr userDrawn="1"/>
        </p:nvPicPr>
        <p:blipFill>
          <a:blip r:embed="rId2"/>
          <a:stretch>
            <a:fillRect/>
          </a:stretch>
        </p:blipFill>
        <p:spPr>
          <a:xfrm>
            <a:off x="4093633" y="1818997"/>
            <a:ext cx="4004735" cy="1925940"/>
          </a:xfrm>
          <a:prstGeom prst="rect">
            <a:avLst/>
          </a:prstGeom>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915EC83A-57BC-F54E-85DA-3032FB6178A2}"/>
              </a:ext>
            </a:extLst>
          </p:cNvPr>
          <p:cNvGrpSpPr/>
          <p:nvPr userDrawn="1"/>
        </p:nvGrpSpPr>
        <p:grpSpPr>
          <a:xfrm>
            <a:off x="4894811" y="4131628"/>
            <a:ext cx="2402379" cy="423747"/>
            <a:chOff x="4688378" y="4131628"/>
            <a:chExt cx="2402379" cy="423747"/>
          </a:xfrm>
        </p:grpSpPr>
        <p:pic>
          <p:nvPicPr>
            <p:cNvPr id="9" name="Picture 8">
              <a:extLst>
                <a:ext uri="{FF2B5EF4-FFF2-40B4-BE49-F238E27FC236}">
                  <a16:creationId xmlns:a16="http://schemas.microsoft.com/office/drawing/2014/main" id="{ABE8B2C8-57A2-4446-8F6D-1C8D04CF96A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301047" y="4131628"/>
              <a:ext cx="789710" cy="423747"/>
            </a:xfrm>
            <a:prstGeom prst="rect">
              <a:avLst/>
            </a:prstGeom>
            <a:effectLst>
              <a:outerShdw blurRad="50800" dist="38100" dir="2700000" algn="ctr" rotWithShape="0">
                <a:srgbClr val="000000">
                  <a:alpha val="40000"/>
                </a:srgbClr>
              </a:outerShdw>
            </a:effectLst>
          </p:spPr>
        </p:pic>
        <p:sp>
          <p:nvSpPr>
            <p:cNvPr id="10" name="TextBox 9">
              <a:extLst>
                <a:ext uri="{FF2B5EF4-FFF2-40B4-BE49-F238E27FC236}">
                  <a16:creationId xmlns:a16="http://schemas.microsoft.com/office/drawing/2014/main" id="{59C6FF85-272D-C043-8850-15E4D357E351}"/>
                </a:ext>
              </a:extLst>
            </p:cNvPr>
            <p:cNvSpPr txBox="1"/>
            <p:nvPr userDrawn="1"/>
          </p:nvSpPr>
          <p:spPr>
            <a:xfrm>
              <a:off x="4688378" y="4158835"/>
              <a:ext cx="1346662"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BOEM.gov</a:t>
              </a:r>
            </a:p>
          </p:txBody>
        </p:sp>
        <p:cxnSp>
          <p:nvCxnSpPr>
            <p:cNvPr id="12" name="Straight Connector 11">
              <a:extLst>
                <a:ext uri="{FF2B5EF4-FFF2-40B4-BE49-F238E27FC236}">
                  <a16:creationId xmlns:a16="http://schemas.microsoft.com/office/drawing/2014/main" id="{45AFC817-E804-7843-B24D-79F438A7CD2A}"/>
                </a:ext>
              </a:extLst>
            </p:cNvPr>
            <p:cNvCxnSpPr/>
            <p:nvPr userDrawn="1"/>
          </p:nvCxnSpPr>
          <p:spPr>
            <a:xfrm>
              <a:off x="6143625" y="4131628"/>
              <a:ext cx="0" cy="423747"/>
            </a:xfrm>
            <a:prstGeom prst="line">
              <a:avLst/>
            </a:prstGeom>
            <a:ln w="28575">
              <a:solidFill>
                <a:srgbClr val="FEBE1B"/>
              </a:solidFill>
            </a:ln>
          </p:spPr>
          <p:style>
            <a:lnRef idx="1">
              <a:schemeClr val="accent1"/>
            </a:lnRef>
            <a:fillRef idx="0">
              <a:schemeClr val="accent1"/>
            </a:fillRef>
            <a:effectRef idx="0">
              <a:schemeClr val="accent1"/>
            </a:effectRef>
            <a:fontRef idx="minor">
              <a:schemeClr val="tx1"/>
            </a:fontRef>
          </p:style>
        </p:cxnSp>
      </p:grpSp>
      <p:sp>
        <p:nvSpPr>
          <p:cNvPr id="25" name="Text Placeholder 24">
            <a:extLst>
              <a:ext uri="{FF2B5EF4-FFF2-40B4-BE49-F238E27FC236}">
                <a16:creationId xmlns:a16="http://schemas.microsoft.com/office/drawing/2014/main" id="{6D378509-88F5-0640-9A01-4A66AC2EEB15}"/>
              </a:ext>
            </a:extLst>
          </p:cNvPr>
          <p:cNvSpPr>
            <a:spLocks noGrp="1"/>
          </p:cNvSpPr>
          <p:nvPr>
            <p:ph type="body" sz="quarter" idx="15" hasCustomPrompt="1"/>
          </p:nvPr>
        </p:nvSpPr>
        <p:spPr>
          <a:xfrm>
            <a:off x="0" y="5430581"/>
            <a:ext cx="12192000" cy="383402"/>
          </a:xfrm>
          <a:prstGeom prst="rect">
            <a:avLst/>
          </a:prstGeom>
          <a:solidFill>
            <a:schemeClr val="bg1">
              <a:alpha val="40000"/>
            </a:schemeClr>
          </a:solidFill>
        </p:spPr>
        <p:txBody>
          <a:bodyPr/>
          <a:lstStyle>
            <a:lvl1pPr marL="0" indent="0" algn="ctr">
              <a:buNone/>
              <a:defRPr sz="2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 Email Address | Phone</a:t>
            </a:r>
          </a:p>
        </p:txBody>
      </p:sp>
    </p:spTree>
    <p:extLst>
      <p:ext uri="{BB962C8B-B14F-4D97-AF65-F5344CB8AC3E}">
        <p14:creationId xmlns:p14="http://schemas.microsoft.com/office/powerpoint/2010/main" val="28101052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userDrawn="1">
          <p15:clr>
            <a:srgbClr val="FBAE40"/>
          </p15:clr>
        </p15:guide>
        <p15:guide id="5" orient="horz" pos="36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F98387-2AC8-B14E-B590-050E90326DB0}"/>
              </a:ext>
            </a:extLst>
          </p:cNvPr>
          <p:cNvSpPr/>
          <p:nvPr userDrawn="1"/>
        </p:nvSpPr>
        <p:spPr>
          <a:xfrm>
            <a:off x="1" y="622738"/>
            <a:ext cx="12191999" cy="1079938"/>
          </a:xfrm>
          <a:prstGeom prst="rect">
            <a:avLst/>
          </a:prstGeom>
          <a:solidFill>
            <a:srgbClr val="0A456F">
              <a:alpha val="55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456F"/>
              </a:solidFill>
            </a:endParaRPr>
          </a:p>
        </p:txBody>
      </p:sp>
      <p:pic>
        <p:nvPicPr>
          <p:cNvPr id="8" name="Picture 7">
            <a:extLst>
              <a:ext uri="{FF2B5EF4-FFF2-40B4-BE49-F238E27FC236}">
                <a16:creationId xmlns:a16="http://schemas.microsoft.com/office/drawing/2014/main" id="{1794FFFE-FC92-0848-8665-A228D2B2A1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0379" y="183000"/>
            <a:ext cx="1561545" cy="2020824"/>
          </a:xfrm>
          <a:prstGeom prst="rect">
            <a:avLst/>
          </a:prstGeom>
        </p:spPr>
      </p:pic>
      <p:sp>
        <p:nvSpPr>
          <p:cNvPr id="15" name="Text Placeholder 14">
            <a:extLst>
              <a:ext uri="{FF2B5EF4-FFF2-40B4-BE49-F238E27FC236}">
                <a16:creationId xmlns:a16="http://schemas.microsoft.com/office/drawing/2014/main" id="{AE1B66B8-4B47-D54F-AB17-14545B8ADAFF}"/>
              </a:ext>
            </a:extLst>
          </p:cNvPr>
          <p:cNvSpPr>
            <a:spLocks noGrp="1"/>
          </p:cNvSpPr>
          <p:nvPr>
            <p:ph type="body" sz="quarter" idx="11" hasCustomPrompt="1"/>
          </p:nvPr>
        </p:nvSpPr>
        <p:spPr>
          <a:xfrm>
            <a:off x="0" y="2196548"/>
            <a:ext cx="12192000" cy="510793"/>
          </a:xfrm>
          <a:prstGeom prst="rect">
            <a:avLst/>
          </a:prstGeom>
          <a:effectLst>
            <a:outerShdw blurRad="50800" dist="50800" dir="2700000" algn="ctr" rotWithShape="0">
              <a:srgbClr val="000000">
                <a:alpha val="40000"/>
              </a:srgbClr>
            </a:outerShdw>
          </a:effectLst>
        </p:spPr>
        <p:txBody>
          <a:bodyPr/>
          <a:lstStyle>
            <a:lvl1pPr marL="0" indent="0" algn="ctr">
              <a:buNone/>
              <a:defRPr sz="3200" b="1" i="0">
                <a:solidFill>
                  <a:schemeClr val="bg1"/>
                </a:solidFill>
                <a:latin typeface="Arial" panose="020B0604020202020204" pitchFamily="34" charset="0"/>
                <a:cs typeface="Arial" panose="020B0604020202020204" pitchFamily="34" charset="0"/>
              </a:defRPr>
            </a:lvl1pPr>
          </a:lstStyle>
          <a:p>
            <a:pPr lvl="0"/>
            <a:r>
              <a:rPr lang="en-US"/>
              <a:t>Header here</a:t>
            </a:r>
          </a:p>
        </p:txBody>
      </p:sp>
      <p:cxnSp>
        <p:nvCxnSpPr>
          <p:cNvPr id="17" name="Straight Connector 16">
            <a:extLst>
              <a:ext uri="{FF2B5EF4-FFF2-40B4-BE49-F238E27FC236}">
                <a16:creationId xmlns:a16="http://schemas.microsoft.com/office/drawing/2014/main" id="{DBEFE215-745C-0E4A-A0BF-DFAC65C25C37}"/>
              </a:ext>
            </a:extLst>
          </p:cNvPr>
          <p:cNvCxnSpPr>
            <a:cxnSpLocks/>
          </p:cNvCxnSpPr>
          <p:nvPr userDrawn="1"/>
        </p:nvCxnSpPr>
        <p:spPr>
          <a:xfrm>
            <a:off x="4441280" y="3327173"/>
            <a:ext cx="3272117" cy="0"/>
          </a:xfrm>
          <a:prstGeom prst="line">
            <a:avLst/>
          </a:prstGeom>
          <a:ln w="38100">
            <a:solidFill>
              <a:srgbClr val="FEBE1B"/>
            </a:solidFill>
          </a:ln>
        </p:spPr>
        <p:style>
          <a:lnRef idx="1">
            <a:schemeClr val="accent1"/>
          </a:lnRef>
          <a:fillRef idx="0">
            <a:schemeClr val="accent1"/>
          </a:fillRef>
          <a:effectRef idx="0">
            <a:schemeClr val="accent1"/>
          </a:effectRef>
          <a:fontRef idx="minor">
            <a:schemeClr val="tx1"/>
          </a:fontRef>
        </p:style>
      </p:cxnSp>
      <p:sp>
        <p:nvSpPr>
          <p:cNvPr id="19" name="Text Placeholder 14">
            <a:extLst>
              <a:ext uri="{FF2B5EF4-FFF2-40B4-BE49-F238E27FC236}">
                <a16:creationId xmlns:a16="http://schemas.microsoft.com/office/drawing/2014/main" id="{C11EA916-FA9C-CF4F-B743-5CA5765AD5C4}"/>
              </a:ext>
            </a:extLst>
          </p:cNvPr>
          <p:cNvSpPr>
            <a:spLocks noGrp="1"/>
          </p:cNvSpPr>
          <p:nvPr>
            <p:ph type="body" sz="quarter" idx="12" hasCustomPrompt="1"/>
          </p:nvPr>
        </p:nvSpPr>
        <p:spPr>
          <a:xfrm>
            <a:off x="0" y="3357551"/>
            <a:ext cx="12192000" cy="757249"/>
          </a:xfrm>
          <a:prstGeom prst="rect">
            <a:avLst/>
          </a:prstGeom>
          <a:effectLst>
            <a:outerShdw blurRad="50800" dist="38100" dir="2700000" algn="ctr" rotWithShape="0">
              <a:srgbClr val="000000">
                <a:alpha val="40000"/>
              </a:srgbClr>
            </a:outerShdw>
          </a:effectLst>
        </p:spPr>
        <p:txBody>
          <a:bodyPr/>
          <a:lstStyle>
            <a:lvl1pPr marL="0" indent="0" algn="ctr">
              <a:buNone/>
              <a:defRPr sz="2400" b="0" i="0">
                <a:solidFill>
                  <a:schemeClr val="bg1"/>
                </a:solidFill>
                <a:latin typeface="Arial" panose="020B0604020202020204" pitchFamily="34" charset="0"/>
                <a:cs typeface="Arial" panose="020B0604020202020204" pitchFamily="34" charset="0"/>
              </a:defRPr>
            </a:lvl1pPr>
          </a:lstStyle>
          <a:p>
            <a:pPr lvl="0"/>
            <a:r>
              <a:rPr lang="en-US"/>
              <a:t>Sub header</a:t>
            </a:r>
            <a:br>
              <a:rPr lang="en-US"/>
            </a:br>
            <a:r>
              <a:rPr lang="en-US"/>
              <a:t>Date</a:t>
            </a:r>
          </a:p>
        </p:txBody>
      </p:sp>
      <p:sp>
        <p:nvSpPr>
          <p:cNvPr id="20" name="Text Placeholder 14">
            <a:extLst>
              <a:ext uri="{FF2B5EF4-FFF2-40B4-BE49-F238E27FC236}">
                <a16:creationId xmlns:a16="http://schemas.microsoft.com/office/drawing/2014/main" id="{60366FF9-706F-1242-8A36-0A11D5D07008}"/>
              </a:ext>
            </a:extLst>
          </p:cNvPr>
          <p:cNvSpPr>
            <a:spLocks noGrp="1"/>
          </p:cNvSpPr>
          <p:nvPr>
            <p:ph type="body" sz="quarter" idx="13" hasCustomPrompt="1"/>
          </p:nvPr>
        </p:nvSpPr>
        <p:spPr>
          <a:xfrm>
            <a:off x="0" y="5817594"/>
            <a:ext cx="12192000" cy="353422"/>
          </a:xfrm>
          <a:prstGeom prst="rect">
            <a:avLst/>
          </a:prstGeom>
        </p:spPr>
        <p:txBody>
          <a:bodyPr/>
          <a:lstStyle>
            <a:lvl1pPr marL="0" indent="0" algn="ctr">
              <a:buNone/>
              <a:defRPr sz="2000" b="0" i="0">
                <a:solidFill>
                  <a:srgbClr val="0A456F"/>
                </a:solidFill>
                <a:latin typeface="Arial" panose="020B0604020202020204" pitchFamily="34" charset="0"/>
                <a:cs typeface="Arial" panose="020B0604020202020204" pitchFamily="34" charset="0"/>
              </a:defRPr>
            </a:lvl1pPr>
          </a:lstStyle>
          <a:p>
            <a:pPr lvl="0"/>
            <a:r>
              <a:rPr lang="en-US"/>
              <a:t>Presenter | Event</a:t>
            </a:r>
          </a:p>
        </p:txBody>
      </p:sp>
      <p:sp>
        <p:nvSpPr>
          <p:cNvPr id="2" name="Footer Placeholder 1"/>
          <p:cNvSpPr>
            <a:spLocks noGrp="1"/>
          </p:cNvSpPr>
          <p:nvPr>
            <p:ph type="ftr" sz="quarter" idx="14"/>
          </p:nvPr>
        </p:nvSpPr>
        <p:spPr/>
        <p:txBody>
          <a:bodyPr/>
          <a:lstStyle>
            <a:lvl1pPr>
              <a:defRPr>
                <a:solidFill>
                  <a:srgbClr val="FFFFFF"/>
                </a:solidFill>
              </a:defRPr>
            </a:lvl1pPr>
          </a:lstStyle>
          <a:p>
            <a:endParaRPr lang="en-US"/>
          </a:p>
        </p:txBody>
      </p:sp>
      <p:pic>
        <p:nvPicPr>
          <p:cNvPr id="14" name="Picture 13" descr="Graphical user interface, text&#10;&#10;Description automatically generated">
            <a:extLst>
              <a:ext uri="{FF2B5EF4-FFF2-40B4-BE49-F238E27FC236}">
                <a16:creationId xmlns:a16="http://schemas.microsoft.com/office/drawing/2014/main" id="{DDE19BDD-BD65-044E-AEFB-B715BD9817F9}"/>
              </a:ext>
            </a:extLst>
          </p:cNvPr>
          <p:cNvPicPr>
            <a:picLocks noChangeAspect="1"/>
          </p:cNvPicPr>
          <p:nvPr userDrawn="1"/>
        </p:nvPicPr>
        <p:blipFill>
          <a:blip r:embed="rId3"/>
          <a:stretch>
            <a:fillRect/>
          </a:stretch>
        </p:blipFill>
        <p:spPr>
          <a:xfrm>
            <a:off x="2498103" y="615059"/>
            <a:ext cx="7403184" cy="1041296"/>
          </a:xfrm>
          <a:prstGeom prst="rect">
            <a:avLst/>
          </a:prstGeom>
        </p:spPr>
      </p:pic>
    </p:spTree>
    <p:extLst>
      <p:ext uri="{BB962C8B-B14F-4D97-AF65-F5344CB8AC3E}">
        <p14:creationId xmlns:p14="http://schemas.microsoft.com/office/powerpoint/2010/main" val="29487085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userDrawn="1">
          <p15:clr>
            <a:srgbClr val="FBAE40"/>
          </p15:clr>
        </p15:guide>
        <p15:guide id="5" orient="horz" userDrawn="1">
          <p15:clr>
            <a:srgbClr val="FBAE40"/>
          </p15:clr>
        </p15:guide>
        <p15:guide id="6" orient="horz" pos="3672" userDrawn="1">
          <p15:clr>
            <a:srgbClr val="FBAE40"/>
          </p15:clr>
        </p15:guide>
        <p15:guide id="7" pos="76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1.xml"/><Relationship Id="rId1"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8.xml"/><Relationship Id="rId1" Type="http://schemas.openxmlformats.org/officeDocument/2006/relationships/slideLayout" Target="../slideLayouts/slideLayout14.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8.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25DF203-C644-5340-8215-563EBD2B04D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1439" y="6381211"/>
            <a:ext cx="2851266" cy="403687"/>
          </a:xfrm>
          <a:prstGeom prst="rect">
            <a:avLst/>
          </a:prstGeom>
        </p:spPr>
      </p:pic>
      <p:pic>
        <p:nvPicPr>
          <p:cNvPr id="11" name="Picture 10">
            <a:extLst>
              <a:ext uri="{FF2B5EF4-FFF2-40B4-BE49-F238E27FC236}">
                <a16:creationId xmlns:a16="http://schemas.microsoft.com/office/drawing/2014/main" id="{0DB06B1B-45CC-3A4A-AE4F-C633F3C71E1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38959" y="5826683"/>
            <a:ext cx="847747" cy="1097085"/>
          </a:xfrm>
          <a:prstGeom prst="rect">
            <a:avLst/>
          </a:prstGeom>
        </p:spPr>
      </p:pic>
      <p:sp>
        <p:nvSpPr>
          <p:cNvPr id="7" name="Footer Placeholder 1"/>
          <p:cNvSpPr>
            <a:spLocks noGrp="1"/>
          </p:cNvSpPr>
          <p:nvPr>
            <p:ph type="ftr" sz="quarter" idx="3"/>
          </p:nvPr>
        </p:nvSpPr>
        <p:spPr>
          <a:xfrm>
            <a:off x="7955280" y="6400800"/>
            <a:ext cx="4114800" cy="365125"/>
          </a:xfrm>
          <a:prstGeom prst="rect">
            <a:avLst/>
          </a:prstGeom>
        </p:spPr>
        <p:txBody>
          <a:bodyPr vert="horz" lIns="91440" tIns="45720" rIns="91440" bIns="45720" rtlCol="0" anchor="ctr"/>
          <a:lstStyle>
            <a:lvl1pPr algn="ctr">
              <a:defRPr sz="1200">
                <a:solidFill>
                  <a:srgbClr val="0A456F"/>
                </a:solidFill>
              </a:defRPr>
            </a:lvl1pPr>
          </a:lstStyle>
          <a:p>
            <a:endParaRPr lang="en-US"/>
          </a:p>
        </p:txBody>
      </p:sp>
      <p:sp>
        <p:nvSpPr>
          <p:cNvPr id="8" name="Slide Number Placeholder 2"/>
          <p:cNvSpPr>
            <a:spLocks noGrp="1"/>
          </p:cNvSpPr>
          <p:nvPr>
            <p:ph type="sldNum" sz="quarter" idx="4"/>
          </p:nvPr>
        </p:nvSpPr>
        <p:spPr>
          <a:xfrm>
            <a:off x="8678997" y="6400800"/>
            <a:ext cx="183624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257BE-248A-48BC-9F5F-19A6E1408DB6}" type="slidenum">
              <a:rPr lang="en-US" smtClean="0"/>
              <a:t>‹#›</a:t>
            </a:fld>
            <a:endParaRPr lang="en-US"/>
          </a:p>
        </p:txBody>
      </p:sp>
      <p:pic>
        <p:nvPicPr>
          <p:cNvPr id="9" name="Picture 1" descr="Image result for ca state seal">
            <a:extLst>
              <a:ext uri="{FF2B5EF4-FFF2-40B4-BE49-F238E27FC236}">
                <a16:creationId xmlns:a16="http://schemas.microsoft.com/office/drawing/2014/main" id="{69A091DC-3275-4C70-AF8F-D977EE09CA63}"/>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21920" y="5924504"/>
            <a:ext cx="847747" cy="84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121450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96"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7139BE-CCF4-9649-9081-4161EB4EDB9E}"/>
              </a:ext>
            </a:extLst>
          </p:cNvPr>
          <p:cNvSpPr/>
          <p:nvPr userDrawn="1"/>
        </p:nvSpPr>
        <p:spPr>
          <a:xfrm>
            <a:off x="0" y="6317672"/>
            <a:ext cx="12192000" cy="540328"/>
          </a:xfrm>
          <a:prstGeom prst="rect">
            <a:avLst/>
          </a:prstGeom>
          <a:solidFill>
            <a:srgbClr val="0A4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456F"/>
              </a:solidFill>
            </a:endParaRPr>
          </a:p>
        </p:txBody>
      </p:sp>
      <p:pic>
        <p:nvPicPr>
          <p:cNvPr id="14" name="Picture 13">
            <a:extLst>
              <a:ext uri="{FF2B5EF4-FFF2-40B4-BE49-F238E27FC236}">
                <a16:creationId xmlns:a16="http://schemas.microsoft.com/office/drawing/2014/main" id="{425DF203-C644-5340-8215-563EBD2B04D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439" y="6381211"/>
            <a:ext cx="2851266" cy="403687"/>
          </a:xfrm>
          <a:prstGeom prst="rect">
            <a:avLst/>
          </a:prstGeom>
        </p:spPr>
      </p:pic>
      <p:pic>
        <p:nvPicPr>
          <p:cNvPr id="11" name="Picture 10">
            <a:extLst>
              <a:ext uri="{FF2B5EF4-FFF2-40B4-BE49-F238E27FC236}">
                <a16:creationId xmlns:a16="http://schemas.microsoft.com/office/drawing/2014/main" id="{0DB06B1B-45CC-3A4A-AE4F-C633F3C71E1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238959" y="5826683"/>
            <a:ext cx="847747" cy="1097085"/>
          </a:xfrm>
          <a:prstGeom prst="rect">
            <a:avLst/>
          </a:prstGeom>
        </p:spPr>
      </p:pic>
    </p:spTree>
    <p:extLst>
      <p:ext uri="{BB962C8B-B14F-4D97-AF65-F5344CB8AC3E}">
        <p14:creationId xmlns:p14="http://schemas.microsoft.com/office/powerpoint/2010/main" val="4081214500"/>
      </p:ext>
    </p:extLst>
  </p:cSld>
  <p:clrMap bg1="lt1" tx1="dk1" bg2="lt2" tx2="dk2" accent1="accent1" accent2="accent2" accent3="accent3" accent4="accent4" accent5="accent5" accent6="accent6" hlink="hlink" folHlink="folHlink"/>
  <p:sldLayoutIdLst>
    <p:sldLayoutId id="2147483675" r:id="rId1"/>
    <p:sldLayoutId id="2147483655"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421859-61DA-214E-9A20-088466A210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44811279"/>
      </p:ext>
    </p:extLst>
  </p:cSld>
  <p:clrMap bg1="lt1" tx1="dk1" bg2="lt2" tx2="dk2" accent1="accent1" accent2="accent2" accent3="accent3" accent4="accent4" accent5="accent5" accent6="accent6" hlink="hlink" folHlink="folHlink"/>
  <p:sldLayoutIdLst>
    <p:sldLayoutId id="214748365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7955280" y="640080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Slide Number Placeholder 2"/>
          <p:cNvSpPr>
            <a:spLocks noGrp="1"/>
          </p:cNvSpPr>
          <p:nvPr>
            <p:ph type="sldNum" sz="quarter" idx="4"/>
          </p:nvPr>
        </p:nvSpPr>
        <p:spPr>
          <a:xfrm>
            <a:off x="8677656" y="6400800"/>
            <a:ext cx="183794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45246B-EFBC-4465-83C7-BE4E708CCFFC}" type="slidenum">
              <a:rPr lang="en-US" smtClean="0"/>
              <a:t>‹#›</a:t>
            </a:fld>
            <a:endParaRPr lang="en-US"/>
          </a:p>
        </p:txBody>
      </p:sp>
    </p:spTree>
    <p:extLst>
      <p:ext uri="{BB962C8B-B14F-4D97-AF65-F5344CB8AC3E}">
        <p14:creationId xmlns:p14="http://schemas.microsoft.com/office/powerpoint/2010/main" val="671267057"/>
      </p:ext>
    </p:extLst>
  </p:cSld>
  <p:clrMap bg1="lt1" tx1="dk1" bg2="lt2" tx2="dk2" accent1="accent1" accent2="accent2" accent3="accent3" accent4="accent4" accent5="accent5" accent6="accent6" hlink="hlink" folHlink="folHlink"/>
  <p:sldLayoutIdLst>
    <p:sldLayoutId id="2147483692" r:id="rId1"/>
    <p:sldLayoutId id="2147483665"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B369A0-80C7-574F-9CC7-8F35CCB69804}"/>
              </a:ext>
            </a:extLst>
          </p:cNvPr>
          <p:cNvPicPr>
            <a:picLocks noChangeAspect="1"/>
          </p:cNvPicPr>
          <p:nvPr userDrawn="1"/>
        </p:nvPicPr>
        <p:blipFill>
          <a:blip r:embed="rId4"/>
          <a:stretch>
            <a:fillRect/>
          </a:stretch>
        </p:blipFill>
        <p:spPr>
          <a:xfrm>
            <a:off x="0" y="0"/>
            <a:ext cx="12214789" cy="6870819"/>
          </a:xfrm>
          <a:prstGeom prst="rect">
            <a:avLst/>
          </a:prstGeom>
        </p:spPr>
      </p:pic>
      <p:sp>
        <p:nvSpPr>
          <p:cNvPr id="2" name="Footer Placeholder 1"/>
          <p:cNvSpPr>
            <a:spLocks noGrp="1"/>
          </p:cNvSpPr>
          <p:nvPr>
            <p:ph type="ftr" sz="quarter" idx="3"/>
          </p:nvPr>
        </p:nvSpPr>
        <p:spPr>
          <a:xfrm>
            <a:off x="7955280" y="64008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3" name="Slide Number Placeholder 2"/>
          <p:cNvSpPr>
            <a:spLocks noGrp="1"/>
          </p:cNvSpPr>
          <p:nvPr>
            <p:ph type="sldNum" sz="quarter" idx="4"/>
          </p:nvPr>
        </p:nvSpPr>
        <p:spPr>
          <a:xfrm>
            <a:off x="8677656" y="6400800"/>
            <a:ext cx="183624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257BE-248A-48BC-9F5F-19A6E1408DB6}" type="slidenum">
              <a:rPr lang="en-US" smtClean="0"/>
              <a:t>‹#›</a:t>
            </a:fld>
            <a:endParaRPr lang="en-US"/>
          </a:p>
        </p:txBody>
      </p:sp>
    </p:spTree>
    <p:extLst>
      <p:ext uri="{BB962C8B-B14F-4D97-AF65-F5344CB8AC3E}">
        <p14:creationId xmlns:p14="http://schemas.microsoft.com/office/powerpoint/2010/main" val="4133754219"/>
      </p:ext>
    </p:extLst>
  </p:cSld>
  <p:clrMap bg1="lt1" tx1="dk1" bg2="lt2" tx2="dk2" accent1="accent1" accent2="accent2" accent3="accent3" accent4="accent4" accent5="accent5" accent6="accent6" hlink="hlink" folHlink="folHlink"/>
  <p:sldLayoutIdLst>
    <p:sldLayoutId id="2147483694" r:id="rId1"/>
    <p:sldLayoutId id="2147483697"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421859-61DA-214E-9A20-088466A210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44811279"/>
      </p:ext>
    </p:extLst>
  </p:cSld>
  <p:clrMap bg1="lt1" tx1="dk1" bg2="lt2" tx2="dk2" accent1="accent1" accent2="accent2" accent3="accent3" accent4="accent4" accent5="accent5" accent6="accent6" hlink="hlink" folHlink="folHlink"/>
  <p:sldLayoutIdLst>
    <p:sldLayoutId id="214748368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B369A0-80C7-574F-9CC7-8F35CCB6980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Footer Placeholder 1"/>
          <p:cNvSpPr>
            <a:spLocks noGrp="1"/>
          </p:cNvSpPr>
          <p:nvPr>
            <p:ph type="ftr" sz="quarter" idx="3"/>
          </p:nvPr>
        </p:nvSpPr>
        <p:spPr>
          <a:xfrm>
            <a:off x="795528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Slide Number Placeholder 2"/>
          <p:cNvSpPr>
            <a:spLocks noGrp="1"/>
          </p:cNvSpPr>
          <p:nvPr>
            <p:ph type="sldNum" sz="quarter" idx="4"/>
          </p:nvPr>
        </p:nvSpPr>
        <p:spPr>
          <a:xfrm>
            <a:off x="8677656" y="6356349"/>
            <a:ext cx="183794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C2A47C-9F10-407E-A4AD-3F711200C530}" type="slidenum">
              <a:rPr lang="en-US" smtClean="0"/>
              <a:t>‹#›</a:t>
            </a:fld>
            <a:endParaRPr lang="en-US"/>
          </a:p>
        </p:txBody>
      </p:sp>
    </p:spTree>
    <p:extLst>
      <p:ext uri="{BB962C8B-B14F-4D97-AF65-F5344CB8AC3E}">
        <p14:creationId xmlns:p14="http://schemas.microsoft.com/office/powerpoint/2010/main" val="1514722443"/>
      </p:ext>
    </p:extLst>
  </p:cSld>
  <p:clrMap bg1="lt1" tx1="dk1" bg2="lt2" tx2="dk2" accent1="accent1" accent2="accent2" accent3="accent3" accent4="accent4" accent5="accent5" accent6="accent6" hlink="hlink" folHlink="folHlink"/>
  <p:sldLayoutIdLst>
    <p:sldLayoutId id="214748368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7139BE-CCF4-9649-9081-4161EB4EDB9E}"/>
              </a:ext>
            </a:extLst>
          </p:cNvPr>
          <p:cNvSpPr/>
          <p:nvPr userDrawn="1"/>
        </p:nvSpPr>
        <p:spPr>
          <a:xfrm>
            <a:off x="0" y="6317672"/>
            <a:ext cx="12192000" cy="540328"/>
          </a:xfrm>
          <a:prstGeom prst="rect">
            <a:avLst/>
          </a:prstGeom>
          <a:solidFill>
            <a:srgbClr val="0A4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456F"/>
              </a:solidFill>
            </a:endParaRPr>
          </a:p>
        </p:txBody>
      </p:sp>
      <p:pic>
        <p:nvPicPr>
          <p:cNvPr id="14" name="Picture 13">
            <a:extLst>
              <a:ext uri="{FF2B5EF4-FFF2-40B4-BE49-F238E27FC236}">
                <a16:creationId xmlns:a16="http://schemas.microsoft.com/office/drawing/2014/main" id="{425DF203-C644-5340-8215-563EBD2B04D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49424" y="6381211"/>
            <a:ext cx="2851266" cy="403687"/>
          </a:xfrm>
          <a:prstGeom prst="rect">
            <a:avLst/>
          </a:prstGeom>
        </p:spPr>
      </p:pic>
      <p:pic>
        <p:nvPicPr>
          <p:cNvPr id="11" name="Picture 10">
            <a:extLst>
              <a:ext uri="{FF2B5EF4-FFF2-40B4-BE49-F238E27FC236}">
                <a16:creationId xmlns:a16="http://schemas.microsoft.com/office/drawing/2014/main" id="{0DB06B1B-45CC-3A4A-AE4F-C633F3C71E1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9167" y="5938962"/>
            <a:ext cx="710165" cy="919038"/>
          </a:xfrm>
          <a:prstGeom prst="rect">
            <a:avLst/>
          </a:prstGeom>
        </p:spPr>
      </p:pic>
      <p:sp>
        <p:nvSpPr>
          <p:cNvPr id="7" name="Footer Placeholder 1"/>
          <p:cNvSpPr>
            <a:spLocks noGrp="1"/>
          </p:cNvSpPr>
          <p:nvPr>
            <p:ph type="ftr" sz="quarter" idx="3"/>
          </p:nvPr>
        </p:nvSpPr>
        <p:spPr>
          <a:xfrm>
            <a:off x="7955280" y="6400800"/>
            <a:ext cx="4114800" cy="365125"/>
          </a:xfrm>
          <a:prstGeom prst="rect">
            <a:avLst/>
          </a:prstGeom>
        </p:spPr>
        <p:txBody>
          <a:bodyPr vert="horz" lIns="91440" tIns="45720" rIns="91440" bIns="45720" rtlCol="0" anchor="ctr"/>
          <a:lstStyle>
            <a:lvl1pPr algn="ctr">
              <a:defRPr sz="1200">
                <a:solidFill>
                  <a:srgbClr val="0A456F"/>
                </a:solidFill>
              </a:defRPr>
            </a:lvl1pPr>
          </a:lstStyle>
          <a:p>
            <a:endParaRPr lang="en-US"/>
          </a:p>
        </p:txBody>
      </p:sp>
      <p:sp>
        <p:nvSpPr>
          <p:cNvPr id="8" name="Slide Number Placeholder 2"/>
          <p:cNvSpPr>
            <a:spLocks noGrp="1"/>
          </p:cNvSpPr>
          <p:nvPr>
            <p:ph type="sldNum" sz="quarter" idx="4"/>
          </p:nvPr>
        </p:nvSpPr>
        <p:spPr>
          <a:xfrm>
            <a:off x="8678997" y="6400800"/>
            <a:ext cx="183624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257BE-248A-48BC-9F5F-19A6E1408DB6}" type="slidenum">
              <a:rPr lang="en-US" smtClean="0"/>
              <a:t>‹#›</a:t>
            </a:fld>
            <a:endParaRPr lang="en-US"/>
          </a:p>
        </p:txBody>
      </p:sp>
    </p:spTree>
    <p:extLst>
      <p:ext uri="{BB962C8B-B14F-4D97-AF65-F5344CB8AC3E}">
        <p14:creationId xmlns:p14="http://schemas.microsoft.com/office/powerpoint/2010/main" val="4081214500"/>
      </p:ext>
    </p:extLst>
  </p:cSld>
  <p:clrMap bg1="lt1" tx1="dk1" bg2="lt2" tx2="dk2" accent1="accent1" accent2="accent2" accent3="accent3" accent4="accent4" accent5="accent5" accent6="accent6" hlink="hlink" folHlink="folHlink"/>
  <p:sldLayoutIdLst>
    <p:sldLayoutId id="2147483668" r:id="rId1"/>
    <p:sldLayoutId id="2147483679" r:id="rId2"/>
    <p:sldLayoutId id="2147483676"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421859-61DA-214E-9A20-088466A210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44811279"/>
      </p:ext>
    </p:extLst>
  </p:cSld>
  <p:clrMap bg1="lt1" tx1="dk1" bg2="lt2" tx2="dk2" accent1="accent1" accent2="accent2" accent3="accent3" accent4="accent4" accent5="accent5" accent6="accent6" hlink="hlink" folHlink="folHlink"/>
  <p:sldLayoutIdLst>
    <p:sldLayoutId id="214748367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B369A0-80C7-574F-9CC7-8F35CCB69804}"/>
              </a:ext>
            </a:extLst>
          </p:cNvPr>
          <p:cNvPicPr>
            <a:picLocks noChangeAspect="1"/>
          </p:cNvPicPr>
          <p:nvPr userDrawn="1"/>
        </p:nvPicPr>
        <p:blipFill>
          <a:blip r:embed="rId3"/>
          <a:stretch>
            <a:fillRect/>
          </a:stretch>
        </p:blipFill>
        <p:spPr>
          <a:xfrm>
            <a:off x="0" y="0"/>
            <a:ext cx="12214789" cy="6870819"/>
          </a:xfrm>
          <a:prstGeom prst="rect">
            <a:avLst/>
          </a:prstGeom>
        </p:spPr>
      </p:pic>
      <p:sp>
        <p:nvSpPr>
          <p:cNvPr id="2" name="Footer Placeholder 1"/>
          <p:cNvSpPr>
            <a:spLocks noGrp="1"/>
          </p:cNvSpPr>
          <p:nvPr>
            <p:ph type="ftr" sz="quarter" idx="3"/>
          </p:nvPr>
        </p:nvSpPr>
        <p:spPr>
          <a:xfrm>
            <a:off x="7955280" y="64008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3" name="Slide Number Placeholder 2"/>
          <p:cNvSpPr>
            <a:spLocks noGrp="1"/>
          </p:cNvSpPr>
          <p:nvPr>
            <p:ph type="sldNum" sz="quarter" idx="4"/>
          </p:nvPr>
        </p:nvSpPr>
        <p:spPr>
          <a:xfrm>
            <a:off x="8677656" y="6400800"/>
            <a:ext cx="183624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257BE-248A-48BC-9F5F-19A6E1408DB6}" type="slidenum">
              <a:rPr lang="en-US" smtClean="0"/>
              <a:pPr/>
              <a:t>‹#›</a:t>
            </a:fld>
            <a:endParaRPr lang="en-US"/>
          </a:p>
        </p:txBody>
      </p:sp>
    </p:spTree>
    <p:extLst>
      <p:ext uri="{BB962C8B-B14F-4D97-AF65-F5344CB8AC3E}">
        <p14:creationId xmlns:p14="http://schemas.microsoft.com/office/powerpoint/2010/main" val="4133754219"/>
      </p:ext>
    </p:extLst>
  </p:cSld>
  <p:clrMap bg1="lt1" tx1="dk1" bg2="lt2" tx2="dk2" accent1="accent1" accent2="accent2" accent3="accent3" accent4="accent4" accent5="accent5" accent6="accent6" hlink="hlink" folHlink="folHlink"/>
  <p:sldLayoutIdLst>
    <p:sldLayoutId id="214748365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421859-61DA-214E-9A20-088466A210F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3530665404"/>
      </p:ext>
    </p:extLst>
  </p:cSld>
  <p:clrMap bg1="lt1" tx1="dk1" bg2="lt2" tx2="dk2" accent1="accent1" accent2="accent2" accent3="accent3" accent4="accent4" accent5="accent5" accent6="accent6" hlink="hlink" folHlink="folHlink"/>
  <p:sldLayoutIdLst>
    <p:sldLayoutId id="2147483671" r:id="rId1"/>
    <p:sldLayoutId id="2147483698"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4.png"/><Relationship Id="rId5" Type="http://schemas.openxmlformats.org/officeDocument/2006/relationships/hyperlink" Target="https://www.regulations.gov/docket/BOEM-2022-0033" TargetMode="External"/><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4.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4.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0" y="1837452"/>
            <a:ext cx="12192000" cy="510793"/>
          </a:xfrm>
        </p:spPr>
        <p:txBody>
          <a:bodyPr lIns="91440" tIns="45720" rIns="91440" bIns="45720" anchor="t"/>
          <a:lstStyle/>
          <a:p>
            <a:r>
              <a:rPr lang="en-US" sz="2400" b="0">
                <a:latin typeface="Arial"/>
                <a:cs typeface="Arial"/>
              </a:rPr>
              <a:t>Draft Guidance for Mitigating Impacts to </a:t>
            </a:r>
          </a:p>
          <a:p>
            <a:r>
              <a:rPr lang="en-US" sz="2400" b="0">
                <a:latin typeface="Arial"/>
                <a:cs typeface="Arial"/>
              </a:rPr>
              <a:t>Commercial and Recreational Fisheries from</a:t>
            </a:r>
            <a:endParaRPr lang="en-US" b="0">
              <a:latin typeface="Arial"/>
              <a:cs typeface="Arial"/>
            </a:endParaRPr>
          </a:p>
          <a:p>
            <a:r>
              <a:rPr lang="en-US" sz="2400" b="0">
                <a:latin typeface="Arial"/>
                <a:cs typeface="Arial"/>
              </a:rPr>
              <a:t>Offshore </a:t>
            </a:r>
            <a:r>
              <a:rPr lang="en-US" sz="2400" b="0" i="0">
                <a:effectLst/>
                <a:latin typeface="Arial"/>
                <a:cs typeface="Arial"/>
              </a:rPr>
              <a:t>Wind Energy Development</a:t>
            </a:r>
            <a:endParaRPr lang="en-US" b="0">
              <a:latin typeface="Arial"/>
              <a:cs typeface="Arial"/>
            </a:endParaRPr>
          </a:p>
        </p:txBody>
      </p:sp>
      <p:sp>
        <p:nvSpPr>
          <p:cNvPr id="3" name="Text Placeholder 2"/>
          <p:cNvSpPr>
            <a:spLocks noGrp="1"/>
          </p:cNvSpPr>
          <p:nvPr>
            <p:ph type="body" sz="quarter" idx="12"/>
          </p:nvPr>
        </p:nvSpPr>
        <p:spPr>
          <a:xfrm>
            <a:off x="0" y="3532750"/>
            <a:ext cx="12192000" cy="757249"/>
          </a:xfrm>
        </p:spPr>
        <p:txBody>
          <a:bodyPr lIns="91440" tIns="45720" rIns="91440" bIns="45720" anchor="t"/>
          <a:lstStyle/>
          <a:p>
            <a:r>
              <a:rPr lang="en-US">
                <a:latin typeface="Arial"/>
                <a:cs typeface="Arial"/>
              </a:rPr>
              <a:t>July 2022</a:t>
            </a:r>
          </a:p>
        </p:txBody>
      </p:sp>
      <p:pic>
        <p:nvPicPr>
          <p:cNvPr id="5" name="Audio 4">
            <a:hlinkClick r:id="" action="ppaction://media"/>
            <a:extLst>
              <a:ext uri="{FF2B5EF4-FFF2-40B4-BE49-F238E27FC236}">
                <a16:creationId xmlns:a16="http://schemas.microsoft.com/office/drawing/2014/main" id="{D854C91C-D62C-467F-A724-6D5BD504DE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76396820"/>
      </p:ext>
    </p:extLst>
  </p:cSld>
  <p:clrMapOvr>
    <a:masterClrMapping/>
  </p:clrMapOvr>
  <mc:AlternateContent xmlns:mc="http://schemas.openxmlformats.org/markup-compatibility/2006">
    <mc:Choice xmlns:p14="http://schemas.microsoft.com/office/powerpoint/2010/main" Requires="p14">
      <p:transition spd="slow" p14:dur="2000" advTm="222867"/>
    </mc:Choice>
    <mc:Fallback>
      <p:transition spd="slow" advTm="222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9C05F-A483-4DF0-8115-CE4C8A6283F6}"/>
              </a:ext>
            </a:extLst>
          </p:cNvPr>
          <p:cNvSpPr>
            <a:spLocks noGrp="1"/>
          </p:cNvSpPr>
          <p:nvPr>
            <p:ph type="body" sz="quarter" idx="10"/>
          </p:nvPr>
        </p:nvSpPr>
        <p:spPr/>
        <p:txBody>
          <a:bodyPr lIns="91440" tIns="45720" rIns="91440" bIns="45720" anchor="ctr"/>
          <a:lstStyle/>
          <a:p>
            <a:r>
              <a:rPr lang="en-US" b="0">
                <a:latin typeface="Arial"/>
                <a:cs typeface="Arial"/>
              </a:rPr>
              <a:t>What Can't BOEM’s Guidance Do?</a:t>
            </a:r>
          </a:p>
        </p:txBody>
      </p:sp>
      <p:sp>
        <p:nvSpPr>
          <p:cNvPr id="9" name="Text Placeholder 2">
            <a:extLst>
              <a:ext uri="{FF2B5EF4-FFF2-40B4-BE49-F238E27FC236}">
                <a16:creationId xmlns:a16="http://schemas.microsoft.com/office/drawing/2014/main" id="{DE5C8A59-9124-41E9-AFBA-D00AC5818C51}"/>
              </a:ext>
            </a:extLst>
          </p:cNvPr>
          <p:cNvSpPr>
            <a:spLocks noGrp="1"/>
          </p:cNvSpPr>
          <p:nvPr>
            <p:ph type="body" sz="quarter" idx="11"/>
          </p:nvPr>
        </p:nvSpPr>
        <p:spPr>
          <a:xfrm>
            <a:off x="336884" y="1462126"/>
            <a:ext cx="11617018" cy="4356100"/>
          </a:xfrm>
        </p:spPr>
        <p:txBody>
          <a:bodyPr lIns="91440" tIns="45720" rIns="91440" bIns="45720" anchor="t"/>
          <a:lstStyle/>
          <a:p>
            <a:pPr>
              <a:buFont typeface="Courier New"/>
              <a:buChar char="o"/>
            </a:pPr>
            <a:r>
              <a:rPr lang="en-US">
                <a:latin typeface="+mj-lt"/>
                <a:ea typeface="+mj-lt"/>
                <a:cs typeface="+mj-lt"/>
              </a:rPr>
              <a:t>Create a central fund</a:t>
            </a:r>
            <a:r>
              <a:rPr lang="en-US" b="0">
                <a:latin typeface="+mj-lt"/>
                <a:ea typeface="+mj-lt"/>
                <a:cs typeface="+mj-lt"/>
              </a:rPr>
              <a:t>. BOEM lacks legal authority to create or oversee a central funding mechanism for compensatory mitigation. BOEM also lacks authority to require contributions to a particular compensation fund, absent a previous commitment or obligation for the lessee to do so (e.g., commitment/obligation under state contracts or the proponent’s own proposed COP). </a:t>
            </a:r>
            <a:endParaRPr lang="en-US"/>
          </a:p>
          <a:p>
            <a:pPr>
              <a:buFont typeface="Courier New"/>
              <a:buChar char="o"/>
            </a:pPr>
            <a:r>
              <a:rPr lang="en-US">
                <a:latin typeface="+mj-lt"/>
                <a:ea typeface="+mj-lt"/>
                <a:cs typeface="+mj-lt"/>
              </a:rPr>
              <a:t>Administer funds.</a:t>
            </a:r>
            <a:r>
              <a:rPr lang="en-US" b="0">
                <a:latin typeface="+mj-lt"/>
                <a:ea typeface="+mj-lt"/>
                <a:cs typeface="+mj-lt"/>
              </a:rPr>
              <a:t> BOEM lacks the legal authority to hold funds received or assess industry fees for mitigation.</a:t>
            </a:r>
          </a:p>
          <a:p>
            <a:pPr>
              <a:buFont typeface="Courier New"/>
              <a:buChar char="o"/>
            </a:pPr>
            <a:r>
              <a:rPr lang="en-US">
                <a:latin typeface="+mj-lt"/>
                <a:ea typeface="+mj-lt"/>
                <a:cs typeface="+mj-lt"/>
              </a:rPr>
              <a:t>Require regional mitigation</a:t>
            </a:r>
            <a:r>
              <a:rPr lang="en-US" b="0">
                <a:latin typeface="+mj-lt"/>
                <a:ea typeface="+mj-lt"/>
                <a:cs typeface="+mj-lt"/>
              </a:rPr>
              <a:t>. BOEM cannot require a lessee to mitigate regional impacts as part of a COP approval, unless BOEM's environmental impact analysis demonstrates the regional impacts of the specific project. This environmental impact analysis must be supported by the record and the effects analysis cannot be based on speculation.</a:t>
            </a:r>
          </a:p>
          <a:p>
            <a:pPr>
              <a:buFont typeface="Courier New"/>
              <a:buChar char="o"/>
            </a:pPr>
            <a:endParaRPr lang="en-US" sz="2000" b="0">
              <a:latin typeface="Arial"/>
            </a:endParaRPr>
          </a:p>
        </p:txBody>
      </p:sp>
      <p:pic>
        <p:nvPicPr>
          <p:cNvPr id="3" name="Audio 2">
            <a:hlinkClick r:id="" action="ppaction://media"/>
            <a:extLst>
              <a:ext uri="{FF2B5EF4-FFF2-40B4-BE49-F238E27FC236}">
                <a16:creationId xmlns:a16="http://schemas.microsoft.com/office/drawing/2014/main" id="{7B7F96C3-50CD-4873-873F-FDCAD8DB58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6914222"/>
      </p:ext>
    </p:extLst>
  </p:cSld>
  <p:clrMapOvr>
    <a:masterClrMapping/>
  </p:clrMapOvr>
  <mc:AlternateContent xmlns:mc="http://schemas.openxmlformats.org/markup-compatibility/2006">
    <mc:Choice xmlns:p14="http://schemas.microsoft.com/office/powerpoint/2010/main" Requires="p14">
      <p:transition spd="slow" p14:dur="2000" advTm="72957"/>
    </mc:Choice>
    <mc:Fallback>
      <p:transition spd="slow" advTm="72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9C05F-A483-4DF0-8115-CE4C8A6283F6}"/>
              </a:ext>
            </a:extLst>
          </p:cNvPr>
          <p:cNvSpPr>
            <a:spLocks noGrp="1"/>
          </p:cNvSpPr>
          <p:nvPr>
            <p:ph type="body" sz="quarter" idx="10"/>
          </p:nvPr>
        </p:nvSpPr>
        <p:spPr/>
        <p:txBody>
          <a:bodyPr lIns="91440" tIns="45720" rIns="91440" bIns="45720" anchor="ctr"/>
          <a:lstStyle/>
          <a:p>
            <a:r>
              <a:rPr lang="en-US" b="0">
                <a:latin typeface="Arial"/>
                <a:cs typeface="Arial"/>
              </a:rPr>
              <a:t>Draft Guidance Addresses the Following Topics</a:t>
            </a:r>
            <a:endParaRPr lang="en-US"/>
          </a:p>
        </p:txBody>
      </p:sp>
      <p:sp>
        <p:nvSpPr>
          <p:cNvPr id="9" name="Text Placeholder 2">
            <a:extLst>
              <a:ext uri="{FF2B5EF4-FFF2-40B4-BE49-F238E27FC236}">
                <a16:creationId xmlns:a16="http://schemas.microsoft.com/office/drawing/2014/main" id="{DE5C8A59-9124-41E9-AFBA-D00AC5818C51}"/>
              </a:ext>
            </a:extLst>
          </p:cNvPr>
          <p:cNvSpPr>
            <a:spLocks noGrp="1"/>
          </p:cNvSpPr>
          <p:nvPr>
            <p:ph type="body" sz="quarter" idx="11"/>
          </p:nvPr>
        </p:nvSpPr>
        <p:spPr>
          <a:xfrm>
            <a:off x="336884" y="1462126"/>
            <a:ext cx="11617018" cy="4356100"/>
          </a:xfrm>
        </p:spPr>
        <p:txBody>
          <a:bodyPr lIns="91440" tIns="45720" rIns="91440" bIns="45720" anchor="t"/>
          <a:lstStyle/>
          <a:p>
            <a:pPr>
              <a:buFont typeface="Courier New"/>
              <a:buChar char="o"/>
            </a:pPr>
            <a:r>
              <a:rPr lang="en-US" sz="2800" b="0">
                <a:latin typeface="+mj-lt"/>
                <a:ea typeface="+mj-lt"/>
                <a:cs typeface="+mj-lt"/>
              </a:rPr>
              <a:t>General approach</a:t>
            </a:r>
          </a:p>
          <a:p>
            <a:pPr>
              <a:buFont typeface="Courier New"/>
              <a:buChar char="o"/>
            </a:pPr>
            <a:r>
              <a:rPr lang="en-US" sz="2800" b="0">
                <a:latin typeface="+mj-lt"/>
                <a:ea typeface="+mj-lt"/>
                <a:cs typeface="+mj-lt"/>
              </a:rPr>
              <a:t>Project siting, design, navigation, and access  </a:t>
            </a:r>
          </a:p>
          <a:p>
            <a:pPr>
              <a:buFont typeface="Courier New"/>
              <a:buChar char="o"/>
            </a:pPr>
            <a:r>
              <a:rPr lang="en-US" sz="2800" b="0">
                <a:latin typeface="+mj-lt"/>
                <a:ea typeface="+mj-lt"/>
                <a:cs typeface="+mj-lt"/>
              </a:rPr>
              <a:t>Safety measures  </a:t>
            </a:r>
          </a:p>
          <a:p>
            <a:pPr>
              <a:buFont typeface="Courier New"/>
              <a:buChar char="o"/>
            </a:pPr>
            <a:r>
              <a:rPr lang="en-US" sz="2800" b="0">
                <a:latin typeface="+mj-lt"/>
                <a:ea typeface="+mj-lt"/>
                <a:cs typeface="+mj-lt"/>
              </a:rPr>
              <a:t>Environmental monitoring plan </a:t>
            </a:r>
          </a:p>
          <a:p>
            <a:pPr>
              <a:buFont typeface="Courier New"/>
              <a:buChar char="o"/>
            </a:pPr>
            <a:r>
              <a:rPr lang="en-US" sz="2800" b="0">
                <a:latin typeface="+mj-lt"/>
                <a:ea typeface="+mj-lt"/>
                <a:cs typeface="+mj-lt"/>
              </a:rPr>
              <a:t>Financial compensation </a:t>
            </a:r>
            <a:endParaRPr lang="en-US" sz="2000" b="0">
              <a:latin typeface="+mj-lt"/>
              <a:ea typeface="+mj-lt"/>
              <a:cs typeface="+mj-lt"/>
            </a:endParaRPr>
          </a:p>
        </p:txBody>
      </p:sp>
      <p:pic>
        <p:nvPicPr>
          <p:cNvPr id="3" name="Audio 2">
            <a:hlinkClick r:id="" action="ppaction://media"/>
            <a:extLst>
              <a:ext uri="{FF2B5EF4-FFF2-40B4-BE49-F238E27FC236}">
                <a16:creationId xmlns:a16="http://schemas.microsoft.com/office/drawing/2014/main" id="{D61C5A6F-7E1C-4379-BEE6-F74EEFD9DF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51456514"/>
      </p:ext>
    </p:extLst>
  </p:cSld>
  <p:clrMapOvr>
    <a:masterClrMapping/>
  </p:clrMapOvr>
  <mc:AlternateContent xmlns:mc="http://schemas.openxmlformats.org/markup-compatibility/2006">
    <mc:Choice xmlns:p14="http://schemas.microsoft.com/office/powerpoint/2010/main" Requires="p14">
      <p:transition spd="slow" p14:dur="2000" advTm="22802"/>
    </mc:Choice>
    <mc:Fallback>
      <p:transition spd="slow" advTm="22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9515CD-6CE0-4279-965D-4041D9F9AAD6}"/>
              </a:ext>
            </a:extLst>
          </p:cNvPr>
          <p:cNvSpPr>
            <a:spLocks noGrp="1"/>
          </p:cNvSpPr>
          <p:nvPr>
            <p:ph type="body" sz="quarter" idx="11"/>
          </p:nvPr>
        </p:nvSpPr>
        <p:spPr>
          <a:xfrm>
            <a:off x="207184" y="1230979"/>
            <a:ext cx="10679424" cy="4690872"/>
          </a:xfrm>
        </p:spPr>
        <p:txBody>
          <a:bodyPr lIns="91440" tIns="45720" rIns="91440" bIns="45720" anchor="t"/>
          <a:lstStyle/>
          <a:p>
            <a:pPr marL="228600" lvl="1">
              <a:spcBef>
                <a:spcPts val="1000"/>
              </a:spcBef>
            </a:pPr>
            <a:r>
              <a:rPr lang="en-US" sz="2800">
                <a:solidFill>
                  <a:srgbClr val="0A456F"/>
                </a:solidFill>
                <a:ea typeface="+mj-lt"/>
                <a:cs typeface="+mj-lt"/>
              </a:rPr>
              <a:t>The lessee should engage with commercial and recreational fishing communities prior to engaging in any activity on the lease. </a:t>
            </a:r>
          </a:p>
          <a:p>
            <a:pPr marL="228600" lvl="1">
              <a:spcBef>
                <a:spcPts val="1000"/>
              </a:spcBef>
            </a:pPr>
            <a:r>
              <a:rPr lang="en-US" sz="2800">
                <a:solidFill>
                  <a:srgbClr val="0A456F"/>
                </a:solidFill>
                <a:ea typeface="+mj-lt"/>
                <a:cs typeface="+mj-lt"/>
              </a:rPr>
              <a:t>This pre-activity engagement should be respectful of the views of the fishing communities consulted and result in a publicly available document describing the nature of the engagement and how the lessee has or has not adopted measures identified by the fishing communities to mitigate the impacts of the proposed activity. </a:t>
            </a:r>
          </a:p>
        </p:txBody>
      </p:sp>
      <p:sp>
        <p:nvSpPr>
          <p:cNvPr id="3" name="Slide Number Placeholder 2">
            <a:extLst>
              <a:ext uri="{FF2B5EF4-FFF2-40B4-BE49-F238E27FC236}">
                <a16:creationId xmlns:a16="http://schemas.microsoft.com/office/drawing/2014/main" id="{116A1E6E-BC60-4192-9C1A-D3AB263C7C34}"/>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F9B411AB-9DAE-46CE-AEEF-D513E6B7E0E7}"/>
              </a:ext>
            </a:extLst>
          </p:cNvPr>
          <p:cNvSpPr>
            <a:spLocks noGrp="1"/>
          </p:cNvSpPr>
          <p:nvPr>
            <p:ph type="body" sz="quarter" idx="10"/>
          </p:nvPr>
        </p:nvSpPr>
        <p:spPr/>
        <p:txBody>
          <a:bodyPr/>
          <a:lstStyle/>
          <a:p>
            <a:r>
              <a:rPr lang="en-US">
                <a:latin typeface="Arial" panose="020B0604020202020204" pitchFamily="34" charset="0"/>
              </a:rPr>
              <a:t>General Approach</a:t>
            </a:r>
          </a:p>
        </p:txBody>
      </p:sp>
      <p:pic>
        <p:nvPicPr>
          <p:cNvPr id="5" name="Audio 4">
            <a:hlinkClick r:id="" action="ppaction://media"/>
            <a:extLst>
              <a:ext uri="{FF2B5EF4-FFF2-40B4-BE49-F238E27FC236}">
                <a16:creationId xmlns:a16="http://schemas.microsoft.com/office/drawing/2014/main" id="{599E18DB-D096-4220-BCFD-EBE40A5EA9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9093692"/>
      </p:ext>
    </p:extLst>
  </p:cSld>
  <p:clrMapOvr>
    <a:masterClrMapping/>
  </p:clrMapOvr>
  <mc:AlternateContent xmlns:mc="http://schemas.openxmlformats.org/markup-compatibility/2006">
    <mc:Choice xmlns:p14="http://schemas.microsoft.com/office/powerpoint/2010/main" Requires="p14">
      <p:transition spd="slow" p14:dur="2000" advTm="34412"/>
    </mc:Choice>
    <mc:Fallback>
      <p:transition spd="slow" advTm="34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838A2F-AF22-48C2-8D91-EDDF9DB91874}"/>
              </a:ext>
            </a:extLst>
          </p:cNvPr>
          <p:cNvSpPr>
            <a:spLocks noGrp="1"/>
          </p:cNvSpPr>
          <p:nvPr>
            <p:ph type="body" sz="quarter" idx="11"/>
          </p:nvPr>
        </p:nvSpPr>
        <p:spPr>
          <a:xfrm>
            <a:off x="764630" y="1230979"/>
            <a:ext cx="10679424" cy="4690872"/>
          </a:xfrm>
        </p:spPr>
        <p:txBody>
          <a:bodyPr lIns="91440" tIns="45720" rIns="91440" bIns="45720" anchor="t"/>
          <a:lstStyle/>
          <a:p>
            <a:pPr marL="0" lvl="1" indent="0">
              <a:spcBef>
                <a:spcPts val="1000"/>
              </a:spcBef>
              <a:buNone/>
            </a:pPr>
            <a:r>
              <a:rPr lang="en-US" sz="2800">
                <a:solidFill>
                  <a:srgbClr val="0A456F"/>
                </a:solidFill>
                <a:ea typeface="+mj-lt"/>
                <a:cs typeface="+mj-lt"/>
              </a:rPr>
              <a:t>Static cable design elements:</a:t>
            </a:r>
          </a:p>
          <a:p>
            <a:pPr marL="342900" lvl="1" indent="-342900">
              <a:spcBef>
                <a:spcPts val="1000"/>
              </a:spcBef>
            </a:pPr>
            <a:r>
              <a:rPr lang="en-US" sz="2800">
                <a:solidFill>
                  <a:srgbClr val="0A456F"/>
                </a:solidFill>
                <a:ea typeface="+mj-lt"/>
                <a:cs typeface="+mj-lt"/>
              </a:rPr>
              <a:t>All static cables should be buried to a minimum depth of 6 feet below the seabed </a:t>
            </a:r>
          </a:p>
          <a:p>
            <a:pPr marL="342900" lvl="1" indent="-342900">
              <a:spcBef>
                <a:spcPts val="1000"/>
              </a:spcBef>
            </a:pPr>
            <a:r>
              <a:rPr lang="en-US" sz="2800">
                <a:solidFill>
                  <a:srgbClr val="0A456F"/>
                </a:solidFill>
                <a:ea typeface="+mj-lt"/>
                <a:cs typeface="+mj-lt"/>
              </a:rPr>
              <a:t>Avoid installation techniques that raise the profile of the seabed </a:t>
            </a:r>
          </a:p>
          <a:p>
            <a:pPr marL="342900" lvl="1" indent="-342900">
              <a:spcBef>
                <a:spcPts val="1000"/>
              </a:spcBef>
            </a:pPr>
            <a:r>
              <a:rPr lang="en-US" sz="2800">
                <a:solidFill>
                  <a:srgbClr val="0A456F"/>
                </a:solidFill>
                <a:ea typeface="+mj-lt"/>
                <a:cs typeface="+mj-lt"/>
              </a:rPr>
              <a:t>Cable protection measures should reflect the pre-existing conditions at the site. </a:t>
            </a:r>
          </a:p>
        </p:txBody>
      </p:sp>
      <p:sp>
        <p:nvSpPr>
          <p:cNvPr id="3" name="Slide Number Placeholder 2">
            <a:extLst>
              <a:ext uri="{FF2B5EF4-FFF2-40B4-BE49-F238E27FC236}">
                <a16:creationId xmlns:a16="http://schemas.microsoft.com/office/drawing/2014/main" id="{D60F08C6-B405-40BB-AD42-A47CD1ED4E4F}"/>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259E6926-1F07-4E5F-8EB7-02B6BAC5C0FE}"/>
              </a:ext>
            </a:extLst>
          </p:cNvPr>
          <p:cNvSpPr>
            <a:spLocks noGrp="1"/>
          </p:cNvSpPr>
          <p:nvPr>
            <p:ph type="body" sz="quarter" idx="10"/>
          </p:nvPr>
        </p:nvSpPr>
        <p:spPr/>
        <p:txBody>
          <a:bodyPr lIns="91440" tIns="45720" rIns="91440" bIns="45720" anchor="ctr"/>
          <a:lstStyle/>
          <a:p>
            <a:r>
              <a:rPr lang="en-US">
                <a:latin typeface="Arial" panose="020B0604020202020204" pitchFamily="34" charset="0"/>
              </a:rPr>
              <a:t>Project Siting, Design, Navigation, and Access </a:t>
            </a:r>
          </a:p>
        </p:txBody>
      </p:sp>
      <p:pic>
        <p:nvPicPr>
          <p:cNvPr id="5" name="Audio 4">
            <a:hlinkClick r:id="" action="ppaction://media"/>
            <a:extLst>
              <a:ext uri="{FF2B5EF4-FFF2-40B4-BE49-F238E27FC236}">
                <a16:creationId xmlns:a16="http://schemas.microsoft.com/office/drawing/2014/main" id="{0B979825-686E-4E49-BF9E-A5C0E7488D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5513539"/>
      </p:ext>
    </p:extLst>
  </p:cSld>
  <p:clrMapOvr>
    <a:masterClrMapping/>
  </p:clrMapOvr>
  <mc:AlternateContent xmlns:mc="http://schemas.openxmlformats.org/markup-compatibility/2006">
    <mc:Choice xmlns:p14="http://schemas.microsoft.com/office/powerpoint/2010/main" Requires="p14">
      <p:transition spd="slow" p14:dur="2000" advTm="49411"/>
    </mc:Choice>
    <mc:Fallback>
      <p:transition spd="slow" advTm="49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DACECC-0353-4BCC-B0F9-FB69E54727EC}"/>
              </a:ext>
            </a:extLst>
          </p:cNvPr>
          <p:cNvSpPr>
            <a:spLocks noGrp="1"/>
          </p:cNvSpPr>
          <p:nvPr>
            <p:ph type="body" sz="quarter" idx="11"/>
          </p:nvPr>
        </p:nvSpPr>
        <p:spPr/>
        <p:txBody>
          <a:bodyPr lIns="91440" tIns="45720" rIns="91440" bIns="45720" anchor="t"/>
          <a:lstStyle/>
          <a:p>
            <a:pPr marL="0" lvl="1" indent="0">
              <a:spcBef>
                <a:spcPts val="1000"/>
              </a:spcBef>
              <a:buNone/>
            </a:pPr>
            <a:r>
              <a:rPr lang="en-US" sz="2800">
                <a:solidFill>
                  <a:srgbClr val="0A456F"/>
                </a:solidFill>
                <a:ea typeface="+mj-lt"/>
                <a:cs typeface="+mj-lt"/>
              </a:rPr>
              <a:t>Dynamic cable design elements</a:t>
            </a:r>
          </a:p>
          <a:p>
            <a:pPr marL="228600" lvl="1">
              <a:spcBef>
                <a:spcPts val="1000"/>
              </a:spcBef>
            </a:pPr>
            <a:r>
              <a:rPr lang="en-US" sz="2800">
                <a:solidFill>
                  <a:srgbClr val="0A456F"/>
                </a:solidFill>
                <a:ea typeface="+mj-lt"/>
                <a:cs typeface="+mj-lt"/>
              </a:rPr>
              <a:t>Dynamic cables should be suspended at a depth that minimizes interactions with fishing operations.</a:t>
            </a:r>
          </a:p>
          <a:p>
            <a:pPr marL="228600" lvl="1">
              <a:spcBef>
                <a:spcPts val="1000"/>
              </a:spcBef>
            </a:pPr>
            <a:r>
              <a:rPr lang="en-US" sz="2800">
                <a:solidFill>
                  <a:srgbClr val="0A456F"/>
                </a:solidFill>
                <a:ea typeface="+mj-lt"/>
                <a:cs typeface="+mj-lt"/>
              </a:rPr>
              <a:t>Where feasible, cables should share corridors and minimize the total cable footprint.</a:t>
            </a:r>
          </a:p>
          <a:p>
            <a:endParaRPr lang="en-US"/>
          </a:p>
        </p:txBody>
      </p:sp>
      <p:sp>
        <p:nvSpPr>
          <p:cNvPr id="3" name="Slide Number Placeholder 2">
            <a:extLst>
              <a:ext uri="{FF2B5EF4-FFF2-40B4-BE49-F238E27FC236}">
                <a16:creationId xmlns:a16="http://schemas.microsoft.com/office/drawing/2014/main" id="{1D09DE9A-BE30-446D-821B-EC1E566502CD}"/>
              </a:ext>
            </a:extLst>
          </p:cNvPr>
          <p:cNvSpPr>
            <a:spLocks noGrp="1"/>
          </p:cNvSpPr>
          <p:nvPr>
            <p:ph type="sldNum" sz="quarter" idx="13"/>
          </p:nvPr>
        </p:nvSpPr>
        <p:spPr/>
        <p:txBody>
          <a:bodyPr/>
          <a:lstStyle/>
          <a:p>
            <a:fld id="{D47257BE-248A-48BC-9F5F-19A6E1408DB6}" type="slidenum">
              <a:rPr lang="en-US" smtClean="0"/>
              <a:pPr/>
              <a:t>14</a:t>
            </a:fld>
            <a:endParaRPr lang="en-US"/>
          </a:p>
        </p:txBody>
      </p:sp>
      <p:sp>
        <p:nvSpPr>
          <p:cNvPr id="4" name="Text Placeholder 3">
            <a:extLst>
              <a:ext uri="{FF2B5EF4-FFF2-40B4-BE49-F238E27FC236}">
                <a16:creationId xmlns:a16="http://schemas.microsoft.com/office/drawing/2014/main" id="{598EC178-0BA2-4AE7-A23D-3BFE0D468DAB}"/>
              </a:ext>
            </a:extLst>
          </p:cNvPr>
          <p:cNvSpPr>
            <a:spLocks noGrp="1"/>
          </p:cNvSpPr>
          <p:nvPr>
            <p:ph type="body" sz="quarter" idx="10"/>
          </p:nvPr>
        </p:nvSpPr>
        <p:spPr/>
        <p:txBody>
          <a:bodyPr/>
          <a:lstStyle/>
          <a:p>
            <a:r>
              <a:rPr lang="en-US">
                <a:latin typeface="Arial" panose="020B0604020202020204" pitchFamily="34" charset="0"/>
              </a:rPr>
              <a:t>Project Siting, Design, Navigation, and Access (cont.)</a:t>
            </a:r>
          </a:p>
        </p:txBody>
      </p:sp>
      <p:pic>
        <p:nvPicPr>
          <p:cNvPr id="5" name="Audio 4">
            <a:hlinkClick r:id="" action="ppaction://media"/>
            <a:extLst>
              <a:ext uri="{FF2B5EF4-FFF2-40B4-BE49-F238E27FC236}">
                <a16:creationId xmlns:a16="http://schemas.microsoft.com/office/drawing/2014/main" id="{24BF8747-D34E-4A59-8F77-756F33D047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30099586"/>
      </p:ext>
    </p:extLst>
  </p:cSld>
  <p:clrMapOvr>
    <a:masterClrMapping/>
  </p:clrMapOvr>
  <mc:AlternateContent xmlns:mc="http://schemas.openxmlformats.org/markup-compatibility/2006">
    <mc:Choice xmlns:p14="http://schemas.microsoft.com/office/powerpoint/2010/main" Requires="p14">
      <p:transition spd="slow" p14:dur="2000" advTm="37616"/>
    </mc:Choice>
    <mc:Fallback>
      <p:transition spd="slow" advTm="37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838A2F-AF22-48C2-8D91-EDDF9DB91874}"/>
              </a:ext>
            </a:extLst>
          </p:cNvPr>
          <p:cNvSpPr>
            <a:spLocks noGrp="1"/>
          </p:cNvSpPr>
          <p:nvPr>
            <p:ph type="body" sz="quarter" idx="11"/>
          </p:nvPr>
        </p:nvSpPr>
        <p:spPr>
          <a:xfrm>
            <a:off x="207184" y="1326671"/>
            <a:ext cx="10679424" cy="4955375"/>
          </a:xfrm>
        </p:spPr>
        <p:txBody>
          <a:bodyPr lIns="91440" tIns="45720" rIns="91440" bIns="45720" anchor="t"/>
          <a:lstStyle/>
          <a:p>
            <a:pPr marL="0" indent="0">
              <a:buNone/>
            </a:pPr>
            <a:r>
              <a:rPr lang="en-US" sz="2000">
                <a:ea typeface="+mj-lt"/>
                <a:cs typeface="+mj-lt"/>
              </a:rPr>
              <a:t>Facility design elements</a:t>
            </a:r>
          </a:p>
          <a:p>
            <a:pPr marL="914400" lvl="1" indent="-457200">
              <a:spcBef>
                <a:spcPts val="1000"/>
              </a:spcBef>
            </a:pPr>
            <a:r>
              <a:rPr lang="en-US" sz="2000">
                <a:solidFill>
                  <a:srgbClr val="0A456F"/>
                </a:solidFill>
                <a:ea typeface="+mj-lt"/>
                <a:cs typeface="+mj-lt"/>
              </a:rPr>
              <a:t>The facility design should maximize access to fisheries, including by consideration of:</a:t>
            </a:r>
          </a:p>
          <a:p>
            <a:pPr marL="1371600" lvl="2">
              <a:spcBef>
                <a:spcPts val="1000"/>
              </a:spcBef>
            </a:pPr>
            <a:r>
              <a:rPr lang="en-US" sz="2000">
                <a:solidFill>
                  <a:srgbClr val="0A456F"/>
                </a:solidFill>
                <a:ea typeface="+mj-lt"/>
                <a:cs typeface="+mj-lt"/>
              </a:rPr>
              <a:t>Transit and traditional fishing within the project area.</a:t>
            </a:r>
          </a:p>
          <a:p>
            <a:pPr marL="1371600" lvl="2">
              <a:spcBef>
                <a:spcPts val="1000"/>
              </a:spcBef>
            </a:pPr>
            <a:r>
              <a:rPr lang="en-US" sz="2000">
                <a:solidFill>
                  <a:srgbClr val="0A456F"/>
                </a:solidFill>
                <a:ea typeface="+mj-lt"/>
                <a:cs typeface="+mj-lt"/>
              </a:rPr>
              <a:t>Consolidation of infrastructure, where practicable, to reduce space-use conflicts. </a:t>
            </a:r>
          </a:p>
          <a:p>
            <a:pPr marL="1371600" lvl="2">
              <a:spcBef>
                <a:spcPts val="1000"/>
              </a:spcBef>
            </a:pPr>
            <a:r>
              <a:rPr lang="en-US" sz="2000">
                <a:solidFill>
                  <a:srgbClr val="0A456F"/>
                </a:solidFill>
                <a:ea typeface="+mj-lt"/>
                <a:cs typeface="+mj-lt"/>
              </a:rPr>
              <a:t>Consideration of larger turbine sizes to reduce total project footprint and meet energy production commitments. </a:t>
            </a:r>
          </a:p>
          <a:p>
            <a:pPr marL="1371600" lvl="2">
              <a:spcBef>
                <a:spcPts val="1000"/>
              </a:spcBef>
            </a:pPr>
            <a:r>
              <a:rPr lang="en-US" sz="2000">
                <a:solidFill>
                  <a:srgbClr val="0A456F"/>
                </a:solidFill>
                <a:ea typeface="+mj-lt"/>
                <a:cs typeface="+mj-lt"/>
              </a:rPr>
              <a:t>Coordination of turbine and substation array layouts between and among neighboring lease areas</a:t>
            </a:r>
          </a:p>
          <a:p>
            <a:pPr marL="914400" lvl="1" indent="-457200">
              <a:spcBef>
                <a:spcPts val="1000"/>
              </a:spcBef>
            </a:pPr>
            <a:r>
              <a:rPr lang="en-US" sz="2000">
                <a:solidFill>
                  <a:srgbClr val="0A456F"/>
                </a:solidFill>
                <a:ea typeface="+mj-lt"/>
                <a:cs typeface="+mj-lt"/>
              </a:rPr>
              <a:t>Turbine locations should be sited to avoid known sensitive benthic features, such as natural and artificial reefs. </a:t>
            </a:r>
          </a:p>
          <a:p>
            <a:pPr marL="914400" lvl="1" indent="-457200">
              <a:spcBef>
                <a:spcPts val="1000"/>
              </a:spcBef>
            </a:pPr>
            <a:r>
              <a:rPr lang="en-US" sz="2000">
                <a:solidFill>
                  <a:srgbClr val="0A456F"/>
                </a:solidFill>
                <a:ea typeface="+mj-lt"/>
                <a:cs typeface="+mj-lt"/>
              </a:rPr>
              <a:t>Facility planning should use nature inclusive designs , where applicable, to maximize available habitat for fish.</a:t>
            </a:r>
          </a:p>
          <a:p>
            <a:pPr marL="0" indent="0">
              <a:buNone/>
            </a:pPr>
            <a:endParaRPr lang="en-US" sz="2000">
              <a:solidFill>
                <a:srgbClr val="0A456F"/>
              </a:solidFill>
              <a:latin typeface="Arial" panose="020B0604020202020204" pitchFamily="34" charset="0"/>
              <a:ea typeface="+mj-lt"/>
              <a:cs typeface="+mj-lt"/>
            </a:endParaRPr>
          </a:p>
        </p:txBody>
      </p:sp>
      <p:sp>
        <p:nvSpPr>
          <p:cNvPr id="3" name="Slide Number Placeholder 2">
            <a:extLst>
              <a:ext uri="{FF2B5EF4-FFF2-40B4-BE49-F238E27FC236}">
                <a16:creationId xmlns:a16="http://schemas.microsoft.com/office/drawing/2014/main" id="{D60F08C6-B405-40BB-AD42-A47CD1ED4E4F}"/>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259E6926-1F07-4E5F-8EB7-02B6BAC5C0FE}"/>
              </a:ext>
            </a:extLst>
          </p:cNvPr>
          <p:cNvSpPr>
            <a:spLocks noGrp="1"/>
          </p:cNvSpPr>
          <p:nvPr>
            <p:ph type="body" sz="quarter" idx="10"/>
          </p:nvPr>
        </p:nvSpPr>
        <p:spPr/>
        <p:txBody>
          <a:bodyPr lIns="91440" tIns="45720" rIns="91440" bIns="45720" anchor="ctr"/>
          <a:lstStyle/>
          <a:p>
            <a:r>
              <a:rPr lang="en-US">
                <a:latin typeface="Arial" panose="020B0604020202020204" pitchFamily="34" charset="0"/>
              </a:rPr>
              <a:t>Project Siting, Design, Navigation, and Access (cont.)</a:t>
            </a:r>
          </a:p>
        </p:txBody>
      </p:sp>
      <p:pic>
        <p:nvPicPr>
          <p:cNvPr id="5" name="Audio 4">
            <a:hlinkClick r:id="" action="ppaction://media"/>
            <a:extLst>
              <a:ext uri="{FF2B5EF4-FFF2-40B4-BE49-F238E27FC236}">
                <a16:creationId xmlns:a16="http://schemas.microsoft.com/office/drawing/2014/main" id="{98D98C57-26C4-4818-85CD-560F5A85A1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51794381"/>
      </p:ext>
    </p:extLst>
  </p:cSld>
  <p:clrMapOvr>
    <a:masterClrMapping/>
  </p:clrMapOvr>
  <mc:AlternateContent xmlns:mc="http://schemas.openxmlformats.org/markup-compatibility/2006">
    <mc:Choice xmlns:p14="http://schemas.microsoft.com/office/powerpoint/2010/main" Requires="p14">
      <p:transition spd="slow" p14:dur="2000" advTm="88514"/>
    </mc:Choice>
    <mc:Fallback>
      <p:transition spd="slow" advTm="88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F5ED4D-0F26-4D60-825E-09B6A221D19B}"/>
              </a:ext>
            </a:extLst>
          </p:cNvPr>
          <p:cNvSpPr>
            <a:spLocks noGrp="1"/>
          </p:cNvSpPr>
          <p:nvPr>
            <p:ph type="body" sz="quarter" idx="11"/>
          </p:nvPr>
        </p:nvSpPr>
        <p:spPr>
          <a:xfrm>
            <a:off x="207184" y="1106905"/>
            <a:ext cx="10679424" cy="5293895"/>
          </a:xfrm>
        </p:spPr>
        <p:txBody>
          <a:bodyPr lIns="91440" tIns="45720" rIns="91440" bIns="45720" anchor="t"/>
          <a:lstStyle/>
          <a:p>
            <a:r>
              <a:rPr lang="en-US" sz="2000" b="0">
                <a:ea typeface="+mj-lt"/>
                <a:cs typeface="+mj-lt"/>
              </a:rPr>
              <a:t>Charting all facilities and obstructions resulting from construction and operations of an offshore wind energy facility and providing that information to NOAA, U.S. Coast Guard (USCG), and navigational software companies.</a:t>
            </a:r>
          </a:p>
          <a:p>
            <a:r>
              <a:rPr lang="en-US" sz="2000" b="0">
                <a:ea typeface="+mj-lt"/>
                <a:cs typeface="+mj-lt"/>
              </a:rPr>
              <a:t>Considering installation techniques and time windows that minimize disruption to fishing activities (e.g., simultaneous lay and burial, or conducting activity during the appropriate time of year). </a:t>
            </a:r>
          </a:p>
          <a:p>
            <a:r>
              <a:rPr lang="en-US" sz="2000" b="0">
                <a:ea typeface="+mj-lt"/>
                <a:cs typeface="+mj-lt"/>
              </a:rPr>
              <a:t>Employing liaisons from the commercial fishing industry to provide safety and communication services during construction.</a:t>
            </a:r>
          </a:p>
          <a:p>
            <a:r>
              <a:rPr lang="en-US" sz="2000" b="0">
                <a:ea typeface="+mj-lt"/>
                <a:cs typeface="+mj-lt"/>
              </a:rPr>
              <a:t>Monitoring cable burial in real-time and report all potential hazard events to the USCG as soon as possible.</a:t>
            </a:r>
          </a:p>
          <a:p>
            <a:r>
              <a:rPr lang="en-US" sz="2000" b="0">
                <a:ea typeface="+mj-lt"/>
                <a:cs typeface="+mj-lt"/>
              </a:rPr>
              <a:t>Using digital information technology platforms (e.g., smartphone applications) to bring together survey and construction schedules and locations in addition to standard local notices to mariners via the USCG.</a:t>
            </a:r>
          </a:p>
          <a:p>
            <a:endParaRPr lang="en-US"/>
          </a:p>
        </p:txBody>
      </p:sp>
      <p:sp>
        <p:nvSpPr>
          <p:cNvPr id="3" name="Slide Number Placeholder 2">
            <a:extLst>
              <a:ext uri="{FF2B5EF4-FFF2-40B4-BE49-F238E27FC236}">
                <a16:creationId xmlns:a16="http://schemas.microsoft.com/office/drawing/2014/main" id="{67F5B55F-D227-450A-AE2C-1F1AF7D2BE6F}"/>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6D0120EB-506E-4BC6-BEE3-DE48B8228AFE}"/>
              </a:ext>
            </a:extLst>
          </p:cNvPr>
          <p:cNvSpPr>
            <a:spLocks noGrp="1"/>
          </p:cNvSpPr>
          <p:nvPr>
            <p:ph type="body" sz="quarter" idx="10"/>
          </p:nvPr>
        </p:nvSpPr>
        <p:spPr/>
        <p:txBody>
          <a:bodyPr/>
          <a:lstStyle/>
          <a:p>
            <a:r>
              <a:rPr lang="en-US">
                <a:latin typeface="Arial" panose="020B0604020202020204" pitchFamily="34" charset="0"/>
              </a:rPr>
              <a:t>Safety Measures</a:t>
            </a:r>
          </a:p>
        </p:txBody>
      </p:sp>
      <p:pic>
        <p:nvPicPr>
          <p:cNvPr id="5" name="Audio 4">
            <a:hlinkClick r:id="" action="ppaction://media"/>
            <a:extLst>
              <a:ext uri="{FF2B5EF4-FFF2-40B4-BE49-F238E27FC236}">
                <a16:creationId xmlns:a16="http://schemas.microsoft.com/office/drawing/2014/main" id="{11E7C471-A01B-4D40-91A7-B994C4994E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5598523"/>
      </p:ext>
    </p:extLst>
  </p:cSld>
  <p:clrMapOvr>
    <a:masterClrMapping/>
  </p:clrMapOvr>
  <mc:AlternateContent xmlns:mc="http://schemas.openxmlformats.org/markup-compatibility/2006">
    <mc:Choice xmlns:p14="http://schemas.microsoft.com/office/powerpoint/2010/main" Requires="p14">
      <p:transition spd="slow" p14:dur="2000" advTm="72399"/>
    </mc:Choice>
    <mc:Fallback>
      <p:transition spd="slow" advTm="72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F5ED4D-0F26-4D60-825E-09B6A221D19B}"/>
              </a:ext>
            </a:extLst>
          </p:cNvPr>
          <p:cNvSpPr>
            <a:spLocks noGrp="1"/>
          </p:cNvSpPr>
          <p:nvPr>
            <p:ph type="body" sz="quarter" idx="11"/>
          </p:nvPr>
        </p:nvSpPr>
        <p:spPr>
          <a:xfrm>
            <a:off x="207184" y="1106905"/>
            <a:ext cx="10679424" cy="5293895"/>
          </a:xfrm>
        </p:spPr>
        <p:txBody>
          <a:bodyPr lIns="91440" tIns="45720" rIns="91440" bIns="45720" anchor="t"/>
          <a:lstStyle/>
          <a:p>
            <a:r>
              <a:rPr lang="en-US" sz="2000" b="0">
                <a:ea typeface="+mj-lt"/>
                <a:cs typeface="+mj-lt"/>
              </a:rPr>
              <a:t>Marking facilities and appurtenances with permanent identification of the project and company.</a:t>
            </a:r>
          </a:p>
          <a:p>
            <a:r>
              <a:rPr lang="en-US" sz="2000" b="0">
                <a:ea typeface="+mj-lt"/>
                <a:cs typeface="+mj-lt"/>
              </a:rPr>
              <a:t>Providing training opportunities for the commercial fishing industry to simulate safe navigation through a wind facility in various weather conditions and at various speeds. </a:t>
            </a:r>
          </a:p>
          <a:p>
            <a:r>
              <a:rPr lang="en-US" sz="2000" b="0">
                <a:ea typeface="+mj-lt"/>
                <a:cs typeface="+mj-lt"/>
              </a:rPr>
              <a:t>Monitoring safety threats (e.g., radar disruption, ice shedding, vessel allisions and collisions, security threats, and impacts on search and rescue efforts) throughout the life of a project.</a:t>
            </a:r>
          </a:p>
          <a:p>
            <a:r>
              <a:rPr lang="en-US" sz="2000" b="0">
                <a:ea typeface="+mj-lt"/>
                <a:cs typeface="+mj-lt"/>
              </a:rPr>
              <a:t>Consulting with the fishing industry and the USCG to identify which structures would be most appropriate for Automatic Identification System (AIS) transponders consistent with BOEM’s Lighting and Marking Guidelines .</a:t>
            </a:r>
          </a:p>
          <a:p>
            <a:r>
              <a:rPr lang="en-US" sz="2000" b="0">
                <a:ea typeface="+mj-lt"/>
                <a:cs typeface="+mj-lt"/>
              </a:rPr>
              <a:t>Considering lessee-funded radar system upgrades for commercial and for-hire recreational fishing vessels (e.g. solid state Doppler-based marine vessel radar systems ).</a:t>
            </a:r>
          </a:p>
          <a:p>
            <a:endParaRPr lang="en-US" b="0"/>
          </a:p>
        </p:txBody>
      </p:sp>
      <p:sp>
        <p:nvSpPr>
          <p:cNvPr id="3" name="Slide Number Placeholder 2">
            <a:extLst>
              <a:ext uri="{FF2B5EF4-FFF2-40B4-BE49-F238E27FC236}">
                <a16:creationId xmlns:a16="http://schemas.microsoft.com/office/drawing/2014/main" id="{67F5B55F-D227-450A-AE2C-1F1AF7D2BE6F}"/>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6D0120EB-506E-4BC6-BEE3-DE48B8228AFE}"/>
              </a:ext>
            </a:extLst>
          </p:cNvPr>
          <p:cNvSpPr>
            <a:spLocks noGrp="1"/>
          </p:cNvSpPr>
          <p:nvPr>
            <p:ph type="body" sz="quarter" idx="10"/>
          </p:nvPr>
        </p:nvSpPr>
        <p:spPr/>
        <p:txBody>
          <a:bodyPr/>
          <a:lstStyle/>
          <a:p>
            <a:r>
              <a:rPr lang="en-US">
                <a:latin typeface="Arial" panose="020B0604020202020204" pitchFamily="34" charset="0"/>
              </a:rPr>
              <a:t>Safety Measures (cont.)</a:t>
            </a:r>
          </a:p>
        </p:txBody>
      </p:sp>
      <p:pic>
        <p:nvPicPr>
          <p:cNvPr id="5" name="Audio 4">
            <a:hlinkClick r:id="" action="ppaction://media"/>
            <a:extLst>
              <a:ext uri="{FF2B5EF4-FFF2-40B4-BE49-F238E27FC236}">
                <a16:creationId xmlns:a16="http://schemas.microsoft.com/office/drawing/2014/main" id="{69EF9F20-03FF-4DF8-B7D2-88958CB91E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7687443"/>
      </p:ext>
    </p:extLst>
  </p:cSld>
  <p:clrMapOvr>
    <a:masterClrMapping/>
  </p:clrMapOvr>
  <mc:AlternateContent xmlns:mc="http://schemas.openxmlformats.org/markup-compatibility/2006">
    <mc:Choice xmlns:p14="http://schemas.microsoft.com/office/powerpoint/2010/main" Requires="p14">
      <p:transition spd="slow" p14:dur="2000" advTm="74582"/>
    </mc:Choice>
    <mc:Fallback>
      <p:transition spd="slow" advTm="74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2619A9-6274-4D05-A1BC-051F217575B3}"/>
              </a:ext>
            </a:extLst>
          </p:cNvPr>
          <p:cNvSpPr>
            <a:spLocks noGrp="1"/>
          </p:cNvSpPr>
          <p:nvPr>
            <p:ph type="body" sz="quarter" idx="11"/>
          </p:nvPr>
        </p:nvSpPr>
        <p:spPr>
          <a:xfrm>
            <a:off x="207184" y="1230979"/>
            <a:ext cx="10679424" cy="4690872"/>
          </a:xfrm>
        </p:spPr>
        <p:txBody>
          <a:bodyPr lIns="91440" tIns="45720" rIns="91440" bIns="45720" anchor="t"/>
          <a:lstStyle/>
          <a:p>
            <a:r>
              <a:rPr lang="en-US" sz="2000" b="0">
                <a:ea typeface="+mj-lt"/>
                <a:cs typeface="+mj-lt"/>
              </a:rPr>
              <a:t>BOEM recommends that lessees work with State and Federal fisheries management agencies to explore the need and methods to monitor changes in fishing activity as a result of proposed offshore wind energy development. </a:t>
            </a:r>
          </a:p>
          <a:p>
            <a:r>
              <a:rPr lang="en-US" sz="2000" b="0">
                <a:ea typeface="+mj-lt"/>
                <a:cs typeface="+mj-lt"/>
              </a:rPr>
              <a:t>BOEM provides recommendations for conducting and reporting the results of baseline collection studies in separate guidelines: https://www.boem.gov/Survey-Guidelines/.  </a:t>
            </a:r>
          </a:p>
          <a:p>
            <a:r>
              <a:rPr lang="en-US" sz="2000" b="0">
                <a:ea typeface="+mj-lt"/>
                <a:cs typeface="+mj-lt"/>
              </a:rPr>
              <a:t>In 2021 the Responsible Offshore Science Alliance (rosascience.org) worked with State, Federal, and fisheries constituents to develop the Offshore Wind Monitoring Framework and Guidelines document (https://www.rosascience.org/_files/ugd/99421e_b8932042e6e140ee84c5f8531c2530ab.pdf). </a:t>
            </a:r>
          </a:p>
          <a:p>
            <a:r>
              <a:rPr lang="en-US" sz="2000" b="0">
                <a:ea typeface="+mj-lt"/>
                <a:cs typeface="+mj-lt"/>
              </a:rPr>
              <a:t>This document is an important resource in understanding necessary considerations in developing pre-construction, construction, and post-construction fisheries monitoring surveys.</a:t>
            </a:r>
          </a:p>
        </p:txBody>
      </p:sp>
      <p:sp>
        <p:nvSpPr>
          <p:cNvPr id="3" name="Slide Number Placeholder 2">
            <a:extLst>
              <a:ext uri="{FF2B5EF4-FFF2-40B4-BE49-F238E27FC236}">
                <a16:creationId xmlns:a16="http://schemas.microsoft.com/office/drawing/2014/main" id="{523538DA-A69D-4D1A-8948-E9A4528C0A55}"/>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BFF174F0-42CF-457C-A18D-062B70F44FBA}"/>
              </a:ext>
            </a:extLst>
          </p:cNvPr>
          <p:cNvSpPr>
            <a:spLocks noGrp="1"/>
          </p:cNvSpPr>
          <p:nvPr>
            <p:ph type="body" sz="quarter" idx="10"/>
          </p:nvPr>
        </p:nvSpPr>
        <p:spPr/>
        <p:txBody>
          <a:bodyPr/>
          <a:lstStyle/>
          <a:p>
            <a:r>
              <a:rPr lang="en-US">
                <a:latin typeface="Arial" panose="020B0604020202020204" pitchFamily="34" charset="0"/>
              </a:rPr>
              <a:t>Environmental Monitoring Plan</a:t>
            </a:r>
          </a:p>
        </p:txBody>
      </p:sp>
      <p:pic>
        <p:nvPicPr>
          <p:cNvPr id="5" name="Audio 4">
            <a:hlinkClick r:id="" action="ppaction://media"/>
            <a:extLst>
              <a:ext uri="{FF2B5EF4-FFF2-40B4-BE49-F238E27FC236}">
                <a16:creationId xmlns:a16="http://schemas.microsoft.com/office/drawing/2014/main" id="{F5997199-46CF-4BEA-BFEE-02CC652BAC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173738"/>
      </p:ext>
    </p:extLst>
  </p:cSld>
  <p:clrMapOvr>
    <a:masterClrMapping/>
  </p:clrMapOvr>
  <mc:AlternateContent xmlns:mc="http://schemas.openxmlformats.org/markup-compatibility/2006">
    <mc:Choice xmlns:p14="http://schemas.microsoft.com/office/powerpoint/2010/main" Requires="p14">
      <p:transition spd="slow" p14:dur="2000" advTm="79759"/>
    </mc:Choice>
    <mc:Fallback>
      <p:transition spd="slow" advTm="79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FF89F3-4DBE-4180-A1D9-C5C1990F0055}"/>
              </a:ext>
            </a:extLst>
          </p:cNvPr>
          <p:cNvSpPr>
            <a:spLocks noGrp="1"/>
          </p:cNvSpPr>
          <p:nvPr>
            <p:ph type="body" sz="quarter" idx="11"/>
          </p:nvPr>
        </p:nvSpPr>
        <p:spPr/>
        <p:txBody>
          <a:bodyPr/>
          <a:lstStyle/>
          <a:p>
            <a:r>
              <a:rPr lang="en-US" b="0">
                <a:ea typeface="+mj-lt"/>
                <a:cs typeface="+mj-lt"/>
              </a:rPr>
              <a:t>Types of financial compensation</a:t>
            </a:r>
          </a:p>
          <a:p>
            <a:r>
              <a:rPr lang="en-US" b="0">
                <a:ea typeface="+mj-lt"/>
                <a:cs typeface="+mj-lt"/>
              </a:rPr>
              <a:t>Phases of the offshore wind process </a:t>
            </a:r>
          </a:p>
          <a:p>
            <a:r>
              <a:rPr lang="en-US" b="0">
                <a:ea typeface="+mj-lt"/>
                <a:cs typeface="+mj-lt"/>
              </a:rPr>
              <a:t>Eligibility for a claim</a:t>
            </a:r>
          </a:p>
          <a:p>
            <a:r>
              <a:rPr lang="en-US" b="0">
                <a:ea typeface="+mj-lt"/>
                <a:cs typeface="+mj-lt"/>
              </a:rPr>
              <a:t>Timing considerations for claims</a:t>
            </a:r>
          </a:p>
          <a:p>
            <a:r>
              <a:rPr lang="en-US" b="0">
                <a:ea typeface="+mj-lt"/>
                <a:cs typeface="+mj-lt"/>
              </a:rPr>
              <a:t>Options for managing funds</a:t>
            </a:r>
          </a:p>
        </p:txBody>
      </p:sp>
      <p:sp>
        <p:nvSpPr>
          <p:cNvPr id="3" name="Slide Number Placeholder 2">
            <a:extLst>
              <a:ext uri="{FF2B5EF4-FFF2-40B4-BE49-F238E27FC236}">
                <a16:creationId xmlns:a16="http://schemas.microsoft.com/office/drawing/2014/main" id="{5F80E1BD-64CF-4FD0-AAF2-C821868ECE7F}"/>
              </a:ext>
            </a:extLst>
          </p:cNvPr>
          <p:cNvSpPr>
            <a:spLocks noGrp="1"/>
          </p:cNvSpPr>
          <p:nvPr>
            <p:ph type="sldNum" sz="quarter" idx="13"/>
          </p:nvPr>
        </p:nvSpPr>
        <p:spPr/>
        <p:txBody>
          <a:bodyPr/>
          <a:lstStyle/>
          <a:p>
            <a:endParaRPr lang="en-US"/>
          </a:p>
        </p:txBody>
      </p:sp>
      <p:sp>
        <p:nvSpPr>
          <p:cNvPr id="4" name="Text Placeholder 3">
            <a:extLst>
              <a:ext uri="{FF2B5EF4-FFF2-40B4-BE49-F238E27FC236}">
                <a16:creationId xmlns:a16="http://schemas.microsoft.com/office/drawing/2014/main" id="{E921814A-0E7A-4C6D-A59D-2EE9D544E570}"/>
              </a:ext>
            </a:extLst>
          </p:cNvPr>
          <p:cNvSpPr>
            <a:spLocks noGrp="1"/>
          </p:cNvSpPr>
          <p:nvPr>
            <p:ph type="body" sz="quarter" idx="10"/>
          </p:nvPr>
        </p:nvSpPr>
        <p:spPr/>
        <p:txBody>
          <a:bodyPr/>
          <a:lstStyle/>
          <a:p>
            <a:r>
              <a:rPr lang="en-US"/>
              <a:t>Financial Compensation—Considerations</a:t>
            </a:r>
          </a:p>
        </p:txBody>
      </p:sp>
      <p:pic>
        <p:nvPicPr>
          <p:cNvPr id="5" name="Audio 4">
            <a:hlinkClick r:id="" action="ppaction://media"/>
            <a:extLst>
              <a:ext uri="{FF2B5EF4-FFF2-40B4-BE49-F238E27FC236}">
                <a16:creationId xmlns:a16="http://schemas.microsoft.com/office/drawing/2014/main" id="{C9355EA6-A011-49BF-99CD-EF8D4E8307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2336949"/>
      </p:ext>
    </p:extLst>
  </p:cSld>
  <p:clrMapOvr>
    <a:masterClrMapping/>
  </p:clrMapOvr>
  <mc:AlternateContent xmlns:mc="http://schemas.openxmlformats.org/markup-compatibility/2006">
    <mc:Choice xmlns:p14="http://schemas.microsoft.com/office/powerpoint/2010/main" Requires="p14">
      <p:transition spd="slow" p14:dur="2000" advTm="35229"/>
    </mc:Choice>
    <mc:Fallback>
      <p:transition spd="slow" advTm="35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14D3B2-6BF9-4C6D-9828-6B2E9853AF96}"/>
              </a:ext>
            </a:extLst>
          </p:cNvPr>
          <p:cNvSpPr>
            <a:spLocks noGrp="1"/>
          </p:cNvSpPr>
          <p:nvPr>
            <p:ph type="body" sz="quarter" idx="11"/>
          </p:nvPr>
        </p:nvSpPr>
        <p:spPr/>
        <p:txBody>
          <a:bodyPr lIns="91440" tIns="45720" rIns="91440" bIns="45720" anchor="t"/>
          <a:lstStyle/>
          <a:p>
            <a:endParaRPr lang="en-US" b="0" dirty="0">
              <a:cs typeface="Arial"/>
            </a:endParaRPr>
          </a:p>
          <a:p>
            <a:r>
              <a:rPr lang="en-US" b="0" dirty="0">
                <a:cs typeface="Arial"/>
              </a:rPr>
              <a:t>Welcome and Opening Remarks </a:t>
            </a:r>
          </a:p>
          <a:p>
            <a:r>
              <a:rPr lang="en-US" b="0" dirty="0">
                <a:cs typeface="Arial"/>
              </a:rPr>
              <a:t>Agenda Review </a:t>
            </a:r>
          </a:p>
          <a:p>
            <a:r>
              <a:rPr lang="en-US" b="0" dirty="0">
                <a:cs typeface="Arial"/>
              </a:rPr>
              <a:t>Overview of BOEM’s Draft Guidance Document to Mitigate Potential Impacts to Fisheries  </a:t>
            </a:r>
          </a:p>
          <a:p>
            <a:r>
              <a:rPr lang="en-US" b="0" dirty="0">
                <a:cs typeface="Arial"/>
              </a:rPr>
              <a:t>How to Submit Written Public Comments </a:t>
            </a:r>
          </a:p>
          <a:p>
            <a:r>
              <a:rPr lang="en-US" b="0" dirty="0">
                <a:cs typeface="Arial"/>
              </a:rPr>
              <a:t>Timeline and Next Steps</a:t>
            </a:r>
          </a:p>
        </p:txBody>
      </p:sp>
      <p:sp>
        <p:nvSpPr>
          <p:cNvPr id="5" name="Text Placeholder 4">
            <a:extLst>
              <a:ext uri="{FF2B5EF4-FFF2-40B4-BE49-F238E27FC236}">
                <a16:creationId xmlns:a16="http://schemas.microsoft.com/office/drawing/2014/main" id="{BA365EBD-3062-2048-9334-5058493AC70E}"/>
              </a:ext>
            </a:extLst>
          </p:cNvPr>
          <p:cNvSpPr>
            <a:spLocks noGrp="1"/>
          </p:cNvSpPr>
          <p:nvPr>
            <p:ph type="body" sz="quarter" idx="10"/>
          </p:nvPr>
        </p:nvSpPr>
        <p:spPr/>
        <p:txBody>
          <a:bodyPr/>
          <a:lstStyle/>
          <a:p>
            <a:r>
              <a:rPr lang="en-US"/>
              <a:t>Agenda</a:t>
            </a:r>
          </a:p>
        </p:txBody>
      </p:sp>
      <p:sp>
        <p:nvSpPr>
          <p:cNvPr id="12" name="Rectangle 3">
            <a:extLst>
              <a:ext uri="{FF2B5EF4-FFF2-40B4-BE49-F238E27FC236}">
                <a16:creationId xmlns:a16="http://schemas.microsoft.com/office/drawing/2014/main" id="{C13EC4AC-2175-3644-A8E7-F43053FAE061}"/>
              </a:ext>
            </a:extLst>
          </p:cNvPr>
          <p:cNvSpPr>
            <a:spLocks noChangeArrowheads="1"/>
          </p:cNvSpPr>
          <p:nvPr/>
        </p:nvSpPr>
        <p:spPr bwMode="auto">
          <a:xfrm>
            <a:off x="1193923" y="143754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pitchFamily="2"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0B3EC4D1-7C08-43B2-B25B-65E8530FCE2B}"/>
              </a:ext>
            </a:extLst>
          </p:cNvPr>
          <p:cNvSpPr>
            <a:spLocks noGrp="1"/>
          </p:cNvSpPr>
          <p:nvPr>
            <p:ph type="sldNum" sz="quarter" idx="13"/>
          </p:nvPr>
        </p:nvSpPr>
        <p:spPr/>
        <p:txBody>
          <a:bodyPr/>
          <a:lstStyle/>
          <a:p>
            <a:fld id="{D47257BE-248A-48BC-9F5F-19A6E1408DB6}" type="slidenum">
              <a:rPr lang="en-US" smtClean="0"/>
              <a:pPr/>
              <a:t>2</a:t>
            </a:fld>
            <a:endParaRPr lang="en-US"/>
          </a:p>
        </p:txBody>
      </p:sp>
      <p:pic>
        <p:nvPicPr>
          <p:cNvPr id="6" name="Audio 5">
            <a:hlinkClick r:id="" action="ppaction://media"/>
            <a:extLst>
              <a:ext uri="{FF2B5EF4-FFF2-40B4-BE49-F238E27FC236}">
                <a16:creationId xmlns:a16="http://schemas.microsoft.com/office/drawing/2014/main" id="{96E23526-5EDB-42F3-9736-182D2E71A2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87693895"/>
      </p:ext>
    </p:extLst>
  </p:cSld>
  <p:clrMapOvr>
    <a:masterClrMapping/>
  </p:clrMapOvr>
  <mc:AlternateContent xmlns:mc="http://schemas.openxmlformats.org/markup-compatibility/2006">
    <mc:Choice xmlns:p14="http://schemas.microsoft.com/office/powerpoint/2010/main" Requires="p14">
      <p:transition spd="slow" p14:dur="2000" advTm="19359"/>
    </mc:Choice>
    <mc:Fallback>
      <p:transition spd="slow" advTm="19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B09FB5-D976-496A-B19C-75DA2DD9348E}"/>
              </a:ext>
            </a:extLst>
          </p:cNvPr>
          <p:cNvSpPr>
            <a:spLocks noGrp="1"/>
          </p:cNvSpPr>
          <p:nvPr>
            <p:ph type="body" sz="quarter" idx="11"/>
          </p:nvPr>
        </p:nvSpPr>
        <p:spPr>
          <a:xfrm>
            <a:off x="755289" y="1077518"/>
            <a:ext cx="10679424" cy="4987636"/>
          </a:xfrm>
        </p:spPr>
        <p:txBody>
          <a:bodyPr lIns="91440" tIns="45720" rIns="91440" bIns="45720" anchor="t"/>
          <a:lstStyle/>
          <a:p>
            <a:r>
              <a:rPr lang="en-US" b="0">
                <a:ea typeface="+mj-lt"/>
                <a:cs typeface="+mj-lt"/>
              </a:rPr>
              <a:t>The lessee should reimburse for fisheries gear loss resulting from its own action that damages fishing gear. </a:t>
            </a:r>
          </a:p>
          <a:p>
            <a:r>
              <a:rPr lang="en-US" b="0">
                <a:ea typeface="+mj-lt"/>
                <a:cs typeface="+mj-lt"/>
              </a:rPr>
              <a:t>The lessee must honor the review of claims filed within 90 days after the date of first discovery of the incident. </a:t>
            </a:r>
          </a:p>
          <a:p>
            <a:r>
              <a:rPr lang="en-US" b="0">
                <a:ea typeface="+mj-lt"/>
                <a:cs typeface="+mj-lt"/>
              </a:rPr>
              <a:t>The lessee should fully compensate for the repair or replacement of the damaged gear and up to 50% of gross income loss during the period from the discovery of the lost or damaged gear to when the gear is repaired or replaced. </a:t>
            </a:r>
          </a:p>
          <a:p>
            <a:r>
              <a:rPr lang="en-US" b="0">
                <a:ea typeface="+mj-lt"/>
                <a:cs typeface="+mj-lt"/>
              </a:rPr>
              <a:t>The lessee should also compensate for reasonable fees paid to an attorney, CPA, or other consultant for the preparation of the claim. </a:t>
            </a:r>
          </a:p>
          <a:p>
            <a:pPr lvl="1"/>
            <a:endParaRPr lang="en-US" b="0">
              <a:cs typeface="Arial"/>
            </a:endParaRPr>
          </a:p>
        </p:txBody>
      </p:sp>
      <p:sp>
        <p:nvSpPr>
          <p:cNvPr id="3" name="Slide Number Placeholder 2">
            <a:extLst>
              <a:ext uri="{FF2B5EF4-FFF2-40B4-BE49-F238E27FC236}">
                <a16:creationId xmlns:a16="http://schemas.microsoft.com/office/drawing/2014/main" id="{BD336C90-6A0E-4284-8332-049D0059AF7D}"/>
              </a:ext>
            </a:extLst>
          </p:cNvPr>
          <p:cNvSpPr>
            <a:spLocks noGrp="1"/>
          </p:cNvSpPr>
          <p:nvPr>
            <p:ph type="sldNum" sz="quarter" idx="13"/>
          </p:nvPr>
        </p:nvSpPr>
        <p:spPr/>
        <p:txBody>
          <a:bodyPr/>
          <a:lstStyle/>
          <a:p>
            <a:endParaRPr lang="en-US"/>
          </a:p>
        </p:txBody>
      </p:sp>
      <p:sp>
        <p:nvSpPr>
          <p:cNvPr id="4" name="Text Placeholder 3">
            <a:extLst>
              <a:ext uri="{FF2B5EF4-FFF2-40B4-BE49-F238E27FC236}">
                <a16:creationId xmlns:a16="http://schemas.microsoft.com/office/drawing/2014/main" id="{5108F0A2-D36E-4A29-AC64-32C77517F66A}"/>
              </a:ext>
            </a:extLst>
          </p:cNvPr>
          <p:cNvSpPr>
            <a:spLocks noGrp="1"/>
          </p:cNvSpPr>
          <p:nvPr>
            <p:ph type="body" sz="quarter" idx="10"/>
          </p:nvPr>
        </p:nvSpPr>
        <p:spPr/>
        <p:txBody>
          <a:bodyPr/>
          <a:lstStyle/>
          <a:p>
            <a:r>
              <a:rPr lang="en-US"/>
              <a:t>Types Financial Compensation – Gear Loss</a:t>
            </a:r>
          </a:p>
        </p:txBody>
      </p:sp>
      <p:pic>
        <p:nvPicPr>
          <p:cNvPr id="5" name="Audio 4">
            <a:hlinkClick r:id="" action="ppaction://media"/>
            <a:extLst>
              <a:ext uri="{FF2B5EF4-FFF2-40B4-BE49-F238E27FC236}">
                <a16:creationId xmlns:a16="http://schemas.microsoft.com/office/drawing/2014/main" id="{470F73DC-3819-4610-B461-C0A186E314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79792528"/>
      </p:ext>
    </p:extLst>
  </p:cSld>
  <p:clrMapOvr>
    <a:masterClrMapping/>
  </p:clrMapOvr>
  <mc:AlternateContent xmlns:mc="http://schemas.openxmlformats.org/markup-compatibility/2006">
    <mc:Choice xmlns:p14="http://schemas.microsoft.com/office/powerpoint/2010/main" Requires="p14">
      <p:transition spd="slow" p14:dur="2000" advTm="78854"/>
    </mc:Choice>
    <mc:Fallback>
      <p:transition spd="slow" advTm="78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46D085-589D-472D-AAC9-5660AE294E93}"/>
              </a:ext>
            </a:extLst>
          </p:cNvPr>
          <p:cNvSpPr>
            <a:spLocks noGrp="1"/>
          </p:cNvSpPr>
          <p:nvPr>
            <p:ph type="body" sz="quarter" idx="11"/>
          </p:nvPr>
        </p:nvSpPr>
        <p:spPr>
          <a:xfrm>
            <a:off x="492369" y="1036463"/>
            <a:ext cx="10931620" cy="5533715"/>
          </a:xfrm>
        </p:spPr>
        <p:txBody>
          <a:bodyPr lIns="91440" tIns="45720" rIns="91440" bIns="45720" anchor="t"/>
          <a:lstStyle/>
          <a:p>
            <a:r>
              <a:rPr lang="en-US" sz="1900" b="0">
                <a:cs typeface="Arial"/>
              </a:rPr>
              <a:t>The scope of impacts or losses that should be addressed by compensatory mitigation should be based on the impacts identified in the various environmental documents including the lessee’s construction and operations plan and/or assessments prepared by BOEM analyzing the potential effects of the action proposed in the lessee’s submitted plan. Minimum considerations include:</a:t>
            </a:r>
          </a:p>
          <a:p>
            <a:r>
              <a:rPr lang="en-US" sz="1900" b="0">
                <a:cs typeface="Arial"/>
              </a:rPr>
              <a:t>Construction:</a:t>
            </a:r>
          </a:p>
          <a:p>
            <a:pPr lvl="1"/>
            <a:r>
              <a:rPr lang="en-US" sz="1900">
                <a:solidFill>
                  <a:srgbClr val="0A456F"/>
                </a:solidFill>
                <a:cs typeface="Arial"/>
              </a:rPr>
              <a:t>Recommends 100% reimbursement during construction</a:t>
            </a:r>
          </a:p>
          <a:p>
            <a:r>
              <a:rPr lang="en-US" sz="1900" b="0">
                <a:cs typeface="Arial"/>
              </a:rPr>
              <a:t>Operations:</a:t>
            </a:r>
          </a:p>
          <a:p>
            <a:pPr lvl="1"/>
            <a:r>
              <a:rPr lang="en-US" sz="1900">
                <a:solidFill>
                  <a:srgbClr val="0A456F"/>
                </a:solidFill>
                <a:cs typeface="Arial"/>
              </a:rPr>
              <a:t>It should be assumed that there is an adjustment period for fisheries post construction. BOEM recommends that 100% of revenue exposure be available for claimants for the first year after construction, 80% of revenue exposure available for claimants 2 years after construction, 70% of revenue exposure available for claimants 3 years after construction, 60% after four years, and 50% available five years post construction.</a:t>
            </a:r>
          </a:p>
          <a:p>
            <a:r>
              <a:rPr lang="en-US" sz="1900" b="0">
                <a:cs typeface="Arial"/>
              </a:rPr>
              <a:t>Decommissioning:</a:t>
            </a:r>
          </a:p>
          <a:p>
            <a:pPr lvl="1"/>
            <a:r>
              <a:rPr lang="en-US" sz="1900">
                <a:solidFill>
                  <a:srgbClr val="0A456F"/>
                </a:solidFill>
                <a:cs typeface="Arial"/>
              </a:rPr>
              <a:t>Since only conceptual decommissioning is evaluated in the COP EIS BOEM recommends that the Decommissioning Application required under 30 CFR 585.906 contain the measures to mitigate impacts to commercial and recreational fishing in that application. In general, the same principles as described under construction (above) would apply. </a:t>
            </a:r>
          </a:p>
        </p:txBody>
      </p:sp>
      <p:sp>
        <p:nvSpPr>
          <p:cNvPr id="3" name="Slide Number Placeholder 2">
            <a:extLst>
              <a:ext uri="{FF2B5EF4-FFF2-40B4-BE49-F238E27FC236}">
                <a16:creationId xmlns:a16="http://schemas.microsoft.com/office/drawing/2014/main" id="{2CB020BB-8398-4589-8254-B0710F57D2E6}"/>
              </a:ext>
            </a:extLst>
          </p:cNvPr>
          <p:cNvSpPr>
            <a:spLocks noGrp="1"/>
          </p:cNvSpPr>
          <p:nvPr>
            <p:ph type="sldNum" sz="quarter" idx="13"/>
          </p:nvPr>
        </p:nvSpPr>
        <p:spPr/>
        <p:txBody>
          <a:bodyPr/>
          <a:lstStyle/>
          <a:p>
            <a:endParaRPr lang="en-US"/>
          </a:p>
        </p:txBody>
      </p:sp>
      <p:sp>
        <p:nvSpPr>
          <p:cNvPr id="4" name="Text Placeholder 3">
            <a:extLst>
              <a:ext uri="{FF2B5EF4-FFF2-40B4-BE49-F238E27FC236}">
                <a16:creationId xmlns:a16="http://schemas.microsoft.com/office/drawing/2014/main" id="{2AFF9B3A-D255-4B6C-B254-7474104304B0}"/>
              </a:ext>
            </a:extLst>
          </p:cNvPr>
          <p:cNvSpPr>
            <a:spLocks noGrp="1"/>
          </p:cNvSpPr>
          <p:nvPr>
            <p:ph type="body" sz="quarter" idx="10"/>
          </p:nvPr>
        </p:nvSpPr>
        <p:spPr/>
        <p:txBody>
          <a:bodyPr/>
          <a:lstStyle/>
          <a:p>
            <a:r>
              <a:rPr lang="en-US"/>
              <a:t>Types of Financial Compensation – Lost Income</a:t>
            </a:r>
          </a:p>
        </p:txBody>
      </p:sp>
      <p:pic>
        <p:nvPicPr>
          <p:cNvPr id="5" name="Audio 4">
            <a:hlinkClick r:id="" action="ppaction://media"/>
            <a:extLst>
              <a:ext uri="{FF2B5EF4-FFF2-40B4-BE49-F238E27FC236}">
                <a16:creationId xmlns:a16="http://schemas.microsoft.com/office/drawing/2014/main" id="{D6BC6CFC-AE7F-4469-AC2A-316D4F9375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46375361"/>
      </p:ext>
    </p:extLst>
  </p:cSld>
  <p:clrMapOvr>
    <a:masterClrMapping/>
  </p:clrMapOvr>
  <mc:AlternateContent xmlns:mc="http://schemas.openxmlformats.org/markup-compatibility/2006">
    <mc:Choice xmlns:p14="http://schemas.microsoft.com/office/powerpoint/2010/main" Requires="p14">
      <p:transition spd="slow" p14:dur="2000" advTm="154737"/>
    </mc:Choice>
    <mc:Fallback>
      <p:transition spd="slow" advTm="154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46D085-589D-472D-AAC9-5660AE294E93}"/>
              </a:ext>
            </a:extLst>
          </p:cNvPr>
          <p:cNvSpPr>
            <a:spLocks noGrp="1"/>
          </p:cNvSpPr>
          <p:nvPr>
            <p:ph type="body" sz="quarter" idx="11"/>
          </p:nvPr>
        </p:nvSpPr>
        <p:spPr>
          <a:xfrm>
            <a:off x="756288" y="872835"/>
            <a:ext cx="10679424" cy="5533715"/>
          </a:xfrm>
        </p:spPr>
        <p:txBody>
          <a:bodyPr lIns="91440" tIns="45720" rIns="91440" bIns="45720" anchor="t"/>
          <a:lstStyle/>
          <a:p>
            <a:r>
              <a:rPr lang="en-US" sz="1900" b="0">
                <a:cs typeface="Arial"/>
              </a:rPr>
              <a:t>Management of Funds </a:t>
            </a:r>
          </a:p>
          <a:p>
            <a:pPr lvl="1"/>
            <a:r>
              <a:rPr lang="en-US" sz="1900">
                <a:solidFill>
                  <a:srgbClr val="0A456F"/>
                </a:solidFill>
                <a:cs typeface="Arial"/>
              </a:rPr>
              <a:t>BOEM recommends that funds be managed by a neutral 3rd party on behalf of the lessee. These funds may be established at the project level, company level (multiple project), or on a regional multi-lessee level. The 3rd party management is not limited to financial responsibilities but also includes processing of claims.    </a:t>
            </a:r>
          </a:p>
          <a:p>
            <a:r>
              <a:rPr lang="en-US" sz="1900" b="0">
                <a:cs typeface="Arial"/>
              </a:rPr>
              <a:t> Eligible Entities </a:t>
            </a:r>
          </a:p>
          <a:p>
            <a:pPr lvl="1"/>
            <a:r>
              <a:rPr lang="en-US" sz="1900">
                <a:solidFill>
                  <a:srgbClr val="0A456F"/>
                </a:solidFill>
                <a:cs typeface="Arial"/>
              </a:rPr>
              <a:t>Lessees should not limit claimants to vessel owners and operators. Negatively impacted businesses may include shoreside businesses such as seafood processors and bait dealers who can demonstrate in a claim that their business experienced a loss of income due to unrecovered economic activity resulting from displaced fisheries. </a:t>
            </a:r>
          </a:p>
          <a:p>
            <a:r>
              <a:rPr lang="en-US" sz="1900" b="0">
                <a:cs typeface="Arial"/>
              </a:rPr>
              <a:t>Claims Process </a:t>
            </a:r>
          </a:p>
          <a:p>
            <a:pPr lvl="1"/>
            <a:r>
              <a:rPr lang="en-US" sz="1900">
                <a:solidFill>
                  <a:srgbClr val="0A456F"/>
                </a:solidFill>
                <a:cs typeface="Arial"/>
              </a:rPr>
              <a:t>While BOEM is supportive of claims processes that provide funds more directly to an impacted community for disbursement by community members, the model that ensures that funds are received by the impacted businesses is one that relies on individual claims. This ensures that claims are commensurate with the impacts of the claimant rather than pooled into a more general fund that may benefits the fishing industry more broadly, or a model that disburses funds equally amongst a fishing community for the period of impact. Claims should be honored for up to 2 years after the income loss was experienced. </a:t>
            </a:r>
          </a:p>
        </p:txBody>
      </p:sp>
      <p:sp>
        <p:nvSpPr>
          <p:cNvPr id="3" name="Slide Number Placeholder 2">
            <a:extLst>
              <a:ext uri="{FF2B5EF4-FFF2-40B4-BE49-F238E27FC236}">
                <a16:creationId xmlns:a16="http://schemas.microsoft.com/office/drawing/2014/main" id="{2CB020BB-8398-4589-8254-B0710F57D2E6}"/>
              </a:ext>
            </a:extLst>
          </p:cNvPr>
          <p:cNvSpPr>
            <a:spLocks noGrp="1"/>
          </p:cNvSpPr>
          <p:nvPr>
            <p:ph type="sldNum" sz="quarter" idx="13"/>
          </p:nvPr>
        </p:nvSpPr>
        <p:spPr/>
        <p:txBody>
          <a:bodyPr/>
          <a:lstStyle/>
          <a:p>
            <a:endParaRPr lang="en-US"/>
          </a:p>
        </p:txBody>
      </p:sp>
      <p:sp>
        <p:nvSpPr>
          <p:cNvPr id="4" name="Text Placeholder 3">
            <a:extLst>
              <a:ext uri="{FF2B5EF4-FFF2-40B4-BE49-F238E27FC236}">
                <a16:creationId xmlns:a16="http://schemas.microsoft.com/office/drawing/2014/main" id="{2AFF9B3A-D255-4B6C-B254-7474104304B0}"/>
              </a:ext>
            </a:extLst>
          </p:cNvPr>
          <p:cNvSpPr>
            <a:spLocks noGrp="1"/>
          </p:cNvSpPr>
          <p:nvPr>
            <p:ph type="body" sz="quarter" idx="10"/>
          </p:nvPr>
        </p:nvSpPr>
        <p:spPr/>
        <p:txBody>
          <a:bodyPr/>
          <a:lstStyle/>
          <a:p>
            <a:r>
              <a:rPr lang="en-US"/>
              <a:t>Financial Compensation – Claims</a:t>
            </a:r>
          </a:p>
        </p:txBody>
      </p:sp>
      <p:pic>
        <p:nvPicPr>
          <p:cNvPr id="5" name="Audio 4">
            <a:hlinkClick r:id="" action="ppaction://media"/>
            <a:extLst>
              <a:ext uri="{FF2B5EF4-FFF2-40B4-BE49-F238E27FC236}">
                <a16:creationId xmlns:a16="http://schemas.microsoft.com/office/drawing/2014/main" id="{C01AB124-B2C4-4E20-AA31-4296FBCA01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4827864"/>
      </p:ext>
    </p:extLst>
  </p:cSld>
  <p:clrMapOvr>
    <a:masterClrMapping/>
  </p:clrMapOvr>
  <mc:AlternateContent xmlns:mc="http://schemas.openxmlformats.org/markup-compatibility/2006">
    <mc:Choice xmlns:p14="http://schemas.microsoft.com/office/powerpoint/2010/main" Requires="p14">
      <p:transition spd="slow" p14:dur="2000" advTm="154064"/>
    </mc:Choice>
    <mc:Fallback>
      <p:transition spd="slow" advTm="154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B1330F-073E-4D40-8CA5-674718AB6CB1}"/>
              </a:ext>
            </a:extLst>
          </p:cNvPr>
          <p:cNvSpPr>
            <a:spLocks noGrp="1"/>
          </p:cNvSpPr>
          <p:nvPr>
            <p:ph type="body" sz="quarter" idx="11"/>
          </p:nvPr>
        </p:nvSpPr>
        <p:spPr/>
        <p:txBody>
          <a:bodyPr/>
          <a:lstStyle/>
          <a:p>
            <a:r>
              <a:rPr lang="en-US" sz="2800" b="0">
                <a:cs typeface="Arial"/>
              </a:rPr>
              <a:t>Applicable only to Northeast U.S. (GARFO Region)</a:t>
            </a:r>
          </a:p>
          <a:p>
            <a:r>
              <a:rPr lang="en-US" sz="2800" b="0">
                <a:cs typeface="Arial"/>
              </a:rPr>
              <a:t>While the content is BOEM’s the content is reflective of discussions in the data &amp; methodology technical working group.</a:t>
            </a:r>
          </a:p>
          <a:p>
            <a:r>
              <a:rPr lang="en-US" sz="2800" b="0">
                <a:cs typeface="Arial"/>
              </a:rPr>
              <a:t>Essentially recommends that the NMFS/GARFO Fishery Revenue Exposure Estimates (fishery footprint) be used at the starting point for developing adequate funds for fulfilling lost income claims.</a:t>
            </a:r>
          </a:p>
          <a:p>
            <a:r>
              <a:rPr lang="en-US" sz="2800" b="0">
                <a:cs typeface="Arial"/>
              </a:rPr>
              <a:t>Provides caveats to different fisheries including data limited commercial fisheries and recreational fishing.</a:t>
            </a:r>
          </a:p>
          <a:p>
            <a:endParaRPr lang="en-US" sz="2800"/>
          </a:p>
        </p:txBody>
      </p:sp>
      <p:sp>
        <p:nvSpPr>
          <p:cNvPr id="3" name="Slide Number Placeholder 2">
            <a:extLst>
              <a:ext uri="{FF2B5EF4-FFF2-40B4-BE49-F238E27FC236}">
                <a16:creationId xmlns:a16="http://schemas.microsoft.com/office/drawing/2014/main" id="{D7F34D4E-3D9D-46DD-B0B1-66504A8B0027}"/>
              </a:ext>
            </a:extLst>
          </p:cNvPr>
          <p:cNvSpPr>
            <a:spLocks noGrp="1"/>
          </p:cNvSpPr>
          <p:nvPr>
            <p:ph type="sldNum" sz="quarter" idx="13"/>
          </p:nvPr>
        </p:nvSpPr>
        <p:spPr/>
        <p:txBody>
          <a:bodyPr/>
          <a:lstStyle/>
          <a:p>
            <a:endParaRPr lang="en-US"/>
          </a:p>
        </p:txBody>
      </p:sp>
      <p:sp>
        <p:nvSpPr>
          <p:cNvPr id="4" name="Text Placeholder 3">
            <a:extLst>
              <a:ext uri="{FF2B5EF4-FFF2-40B4-BE49-F238E27FC236}">
                <a16:creationId xmlns:a16="http://schemas.microsoft.com/office/drawing/2014/main" id="{28DCCEE7-252A-4F13-9CAA-B98CE5FD2A44}"/>
              </a:ext>
            </a:extLst>
          </p:cNvPr>
          <p:cNvSpPr>
            <a:spLocks noGrp="1"/>
          </p:cNvSpPr>
          <p:nvPr>
            <p:ph type="body" sz="quarter" idx="10"/>
          </p:nvPr>
        </p:nvSpPr>
        <p:spPr>
          <a:xfrm>
            <a:off x="207184" y="5163"/>
            <a:ext cx="11794316" cy="998183"/>
          </a:xfrm>
        </p:spPr>
        <p:txBody>
          <a:bodyPr/>
          <a:lstStyle/>
          <a:p>
            <a:r>
              <a:rPr lang="en-US" sz="2800"/>
              <a:t>Appendix A: Data and Methodology for Developing Revenue Exposure</a:t>
            </a:r>
          </a:p>
        </p:txBody>
      </p:sp>
      <p:pic>
        <p:nvPicPr>
          <p:cNvPr id="5" name="Audio 4">
            <a:hlinkClick r:id="" action="ppaction://media"/>
            <a:extLst>
              <a:ext uri="{FF2B5EF4-FFF2-40B4-BE49-F238E27FC236}">
                <a16:creationId xmlns:a16="http://schemas.microsoft.com/office/drawing/2014/main" id="{597E6D69-F843-47DF-899E-52D0FFD789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10140305"/>
      </p:ext>
    </p:extLst>
  </p:cSld>
  <p:clrMapOvr>
    <a:masterClrMapping/>
  </p:clrMapOvr>
  <mc:AlternateContent xmlns:mc="http://schemas.openxmlformats.org/markup-compatibility/2006">
    <mc:Choice xmlns:p14="http://schemas.microsoft.com/office/powerpoint/2010/main" Requires="p14">
      <p:transition spd="slow" p14:dur="2000" advTm="72005"/>
    </mc:Choice>
    <mc:Fallback>
      <p:transition spd="slow" advTm="72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0EFEB5-BDEB-463D-B166-56DBF6FA4496}"/>
              </a:ext>
            </a:extLst>
          </p:cNvPr>
          <p:cNvSpPr>
            <a:spLocks noGrp="1"/>
          </p:cNvSpPr>
          <p:nvPr>
            <p:ph type="body" sz="quarter" idx="11"/>
          </p:nvPr>
        </p:nvSpPr>
        <p:spPr/>
        <p:txBody>
          <a:bodyPr lIns="91440" tIns="45720" rIns="91440" bIns="45720" anchor="t"/>
          <a:lstStyle/>
          <a:p>
            <a:r>
              <a:rPr lang="en-US">
                <a:latin typeface="Arial"/>
                <a:cs typeface="Arial"/>
              </a:rPr>
              <a:t>Submitting Written Public Comment</a:t>
            </a:r>
            <a:endParaRPr lang="en-US"/>
          </a:p>
        </p:txBody>
      </p:sp>
      <p:sp>
        <p:nvSpPr>
          <p:cNvPr id="4" name="Slide Number Placeholder 3">
            <a:extLst>
              <a:ext uri="{FF2B5EF4-FFF2-40B4-BE49-F238E27FC236}">
                <a16:creationId xmlns:a16="http://schemas.microsoft.com/office/drawing/2014/main" id="{5AA7CC6C-8E00-4C77-8216-75EDF030D665}"/>
              </a:ext>
            </a:extLst>
          </p:cNvPr>
          <p:cNvSpPr>
            <a:spLocks noGrp="1"/>
          </p:cNvSpPr>
          <p:nvPr>
            <p:ph type="sldNum" sz="quarter" idx="13"/>
          </p:nvPr>
        </p:nvSpPr>
        <p:spPr/>
        <p:txBody>
          <a:bodyPr/>
          <a:lstStyle/>
          <a:p>
            <a:fld id="{D47257BE-248A-48BC-9F5F-19A6E1408DB6}" type="slidenum">
              <a:rPr lang="en-US" smtClean="0"/>
              <a:pPr/>
              <a:t>24</a:t>
            </a:fld>
            <a:endParaRPr lang="en-US"/>
          </a:p>
        </p:txBody>
      </p:sp>
      <p:pic>
        <p:nvPicPr>
          <p:cNvPr id="3" name="Audio 2">
            <a:hlinkClick r:id="" action="ppaction://media"/>
            <a:extLst>
              <a:ext uri="{FF2B5EF4-FFF2-40B4-BE49-F238E27FC236}">
                <a16:creationId xmlns:a16="http://schemas.microsoft.com/office/drawing/2014/main" id="{DE076F7D-3AE1-45EA-A0ED-8053A6A089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88569167"/>
      </p:ext>
    </p:extLst>
  </p:cSld>
  <p:clrMapOvr>
    <a:masterClrMapping/>
  </p:clrMapOvr>
  <mc:AlternateContent xmlns:mc="http://schemas.openxmlformats.org/markup-compatibility/2006">
    <mc:Choice xmlns:p14="http://schemas.microsoft.com/office/powerpoint/2010/main" Requires="p14">
      <p:transition spd="slow" p14:dur="2000" advTm="5627"/>
    </mc:Choice>
    <mc:Fallback>
      <p:transition spd="slow" advTm="5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C6D4349-17DB-4D1D-9829-9CA4496B1217}"/>
              </a:ext>
            </a:extLst>
          </p:cNvPr>
          <p:cNvSpPr>
            <a:spLocks noGrp="1"/>
          </p:cNvSpPr>
          <p:nvPr>
            <p:ph type="body" sz="quarter" idx="10"/>
          </p:nvPr>
        </p:nvSpPr>
        <p:spPr/>
        <p:txBody>
          <a:bodyPr/>
          <a:lstStyle/>
          <a:p>
            <a:r>
              <a:rPr lang="en-US"/>
              <a:t>Questions for Public Comment</a:t>
            </a:r>
          </a:p>
        </p:txBody>
      </p:sp>
      <p:sp>
        <p:nvSpPr>
          <p:cNvPr id="7" name="Text Placeholder 6">
            <a:extLst>
              <a:ext uri="{FF2B5EF4-FFF2-40B4-BE49-F238E27FC236}">
                <a16:creationId xmlns:a16="http://schemas.microsoft.com/office/drawing/2014/main" id="{D28C1231-F96D-4EB9-BB69-1895E4020C51}"/>
              </a:ext>
            </a:extLst>
          </p:cNvPr>
          <p:cNvSpPr>
            <a:spLocks noGrp="1"/>
          </p:cNvSpPr>
          <p:nvPr>
            <p:ph type="body" sz="quarter" idx="11"/>
          </p:nvPr>
        </p:nvSpPr>
        <p:spPr>
          <a:xfrm>
            <a:off x="756288" y="1599915"/>
            <a:ext cx="10679424" cy="4356100"/>
          </a:xfrm>
        </p:spPr>
        <p:txBody>
          <a:bodyPr/>
          <a:lstStyle/>
          <a:p>
            <a:pPr marL="0" marR="0" indent="0">
              <a:lnSpc>
                <a:spcPct val="107000"/>
              </a:lnSpc>
              <a:spcBef>
                <a:spcPts val="0"/>
              </a:spcBef>
              <a:spcAft>
                <a:spcPts val="800"/>
              </a:spcAft>
              <a:buNone/>
            </a:pPr>
            <a:r>
              <a:rPr lang="en-US" sz="2000" b="0">
                <a:latin typeface="+mj-lt"/>
                <a:ea typeface="+mj-lt"/>
                <a:cs typeface="+mj-lt"/>
              </a:rPr>
              <a:t>BOEM is seeking comments on all aspects of the draft guidance, and is particularly interested in feedback on the following:</a:t>
            </a:r>
          </a:p>
          <a:p>
            <a:pPr marL="342900" marR="0" lvl="0" indent="-342900">
              <a:lnSpc>
                <a:spcPct val="107000"/>
              </a:lnSpc>
              <a:spcBef>
                <a:spcPts val="0"/>
              </a:spcBef>
              <a:spcAft>
                <a:spcPts val="0"/>
              </a:spcAft>
              <a:buFont typeface="+mj-lt"/>
              <a:buAutoNum type="arabicPeriod"/>
            </a:pPr>
            <a:r>
              <a:rPr lang="en-US" sz="2000" b="0">
                <a:latin typeface="+mj-lt"/>
                <a:ea typeface="+mj-lt"/>
                <a:cs typeface="+mj-lt"/>
              </a:rPr>
              <a:t>Is more detail needed in one or more topic areas? If so, please indicate which area and what more detail is needed?</a:t>
            </a:r>
          </a:p>
          <a:p>
            <a:pPr marL="342900" marR="0" lvl="0" indent="-342900">
              <a:lnSpc>
                <a:spcPct val="107000"/>
              </a:lnSpc>
              <a:spcBef>
                <a:spcPts val="0"/>
              </a:spcBef>
              <a:spcAft>
                <a:spcPts val="0"/>
              </a:spcAft>
              <a:buFont typeface="+mj-lt"/>
              <a:buAutoNum type="arabicPeriod"/>
            </a:pPr>
            <a:r>
              <a:rPr lang="en-US" sz="2000" b="0">
                <a:latin typeface="+mj-lt"/>
                <a:ea typeface="+mj-lt"/>
                <a:cs typeface="+mj-lt"/>
              </a:rPr>
              <a:t>Are there other claims processes that would result in equitable treatment of claims and be less onerous? If so, please provide examples.</a:t>
            </a:r>
          </a:p>
          <a:p>
            <a:pPr marL="342900" marR="0" lvl="0" indent="-342900">
              <a:lnSpc>
                <a:spcPct val="107000"/>
              </a:lnSpc>
              <a:spcBef>
                <a:spcPts val="0"/>
              </a:spcBef>
              <a:spcAft>
                <a:spcPts val="0"/>
              </a:spcAft>
              <a:buFont typeface="+mj-lt"/>
              <a:buAutoNum type="arabicPeriod"/>
            </a:pPr>
            <a:r>
              <a:rPr lang="en-US" sz="2000" b="0">
                <a:latin typeface="+mj-lt"/>
                <a:ea typeface="+mj-lt"/>
                <a:cs typeface="+mj-lt"/>
              </a:rPr>
              <a:t>Should the guidance provide parameters or examples of documentation suitable for impact claims? If so, please provide examples of the documentation. </a:t>
            </a:r>
          </a:p>
          <a:p>
            <a:pPr marL="342900" marR="0" lvl="0" indent="-342900">
              <a:lnSpc>
                <a:spcPct val="107000"/>
              </a:lnSpc>
              <a:spcBef>
                <a:spcPts val="0"/>
              </a:spcBef>
              <a:spcAft>
                <a:spcPts val="0"/>
              </a:spcAft>
              <a:buFont typeface="+mj-lt"/>
              <a:buAutoNum type="arabicPeriod"/>
            </a:pPr>
            <a:r>
              <a:rPr lang="en-US" sz="2000" b="0">
                <a:latin typeface="+mj-lt"/>
                <a:ea typeface="+mj-lt"/>
                <a:cs typeface="+mj-lt"/>
              </a:rPr>
              <a:t>Should the guidance provide a list of potential 3rd party contractors for funds administration? If so, who should be on that list?</a:t>
            </a:r>
          </a:p>
          <a:p>
            <a:pPr marL="342900" marR="0" lvl="0" indent="-342900">
              <a:lnSpc>
                <a:spcPct val="107000"/>
              </a:lnSpc>
              <a:spcBef>
                <a:spcPts val="0"/>
              </a:spcBef>
              <a:spcAft>
                <a:spcPts val="0"/>
              </a:spcAft>
              <a:buFont typeface="+mj-lt"/>
              <a:buAutoNum type="arabicPeriod"/>
            </a:pPr>
            <a:r>
              <a:rPr lang="en-US" sz="2000" b="0">
                <a:latin typeface="+mj-lt"/>
                <a:ea typeface="+mj-lt"/>
                <a:cs typeface="+mj-lt"/>
              </a:rPr>
              <a:t>Is there additional detail that should be included in the Appendix A methodologies?</a:t>
            </a:r>
          </a:p>
          <a:p>
            <a:pPr marL="342900" marR="0" lvl="0" indent="-342900">
              <a:lnSpc>
                <a:spcPct val="107000"/>
              </a:lnSpc>
              <a:spcBef>
                <a:spcPts val="0"/>
              </a:spcBef>
              <a:spcAft>
                <a:spcPts val="800"/>
              </a:spcAft>
              <a:buFont typeface="+mj-lt"/>
              <a:buAutoNum type="arabicPeriod"/>
            </a:pPr>
            <a:r>
              <a:rPr lang="en-US" sz="2000" b="0">
                <a:latin typeface="+mj-lt"/>
                <a:ea typeface="+mj-lt"/>
                <a:cs typeface="+mj-lt"/>
              </a:rPr>
              <a:t>Are the assumptions accurate for determining adequacy of funds? If not, what assumptions should be incorporated?</a:t>
            </a:r>
          </a:p>
          <a:p>
            <a:endParaRPr lang="en-US"/>
          </a:p>
        </p:txBody>
      </p:sp>
      <p:sp>
        <p:nvSpPr>
          <p:cNvPr id="5" name="Slide Number Placeholder 4">
            <a:extLst>
              <a:ext uri="{FF2B5EF4-FFF2-40B4-BE49-F238E27FC236}">
                <a16:creationId xmlns:a16="http://schemas.microsoft.com/office/drawing/2014/main" id="{B57554A5-087B-4E9D-A70D-2966509139C0}"/>
              </a:ext>
            </a:extLst>
          </p:cNvPr>
          <p:cNvSpPr>
            <a:spLocks noGrp="1"/>
          </p:cNvSpPr>
          <p:nvPr>
            <p:ph type="sldNum" sz="quarter" idx="4294967295"/>
          </p:nvPr>
        </p:nvSpPr>
        <p:spPr>
          <a:xfrm>
            <a:off x="10355263" y="6400800"/>
            <a:ext cx="1836737" cy="365125"/>
          </a:xfrm>
        </p:spPr>
        <p:txBody>
          <a:bodyPr/>
          <a:lstStyle/>
          <a:p>
            <a:fld id="{D47257BE-248A-48BC-9F5F-19A6E1408DB6}" type="slidenum">
              <a:rPr lang="en-US" smtClean="0"/>
              <a:pPr/>
              <a:t>25</a:t>
            </a:fld>
            <a:endParaRPr lang="en-US"/>
          </a:p>
        </p:txBody>
      </p:sp>
      <p:pic>
        <p:nvPicPr>
          <p:cNvPr id="2" name="Audio 1">
            <a:hlinkClick r:id="" action="ppaction://media"/>
            <a:extLst>
              <a:ext uri="{FF2B5EF4-FFF2-40B4-BE49-F238E27FC236}">
                <a16:creationId xmlns:a16="http://schemas.microsoft.com/office/drawing/2014/main" id="{4425EED4-95E0-4442-B228-CAF358E2C5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2457564"/>
      </p:ext>
    </p:extLst>
  </p:cSld>
  <p:clrMapOvr>
    <a:masterClrMapping/>
  </p:clrMapOvr>
  <mc:AlternateContent xmlns:mc="http://schemas.openxmlformats.org/markup-compatibility/2006">
    <mc:Choice xmlns:p14="http://schemas.microsoft.com/office/powerpoint/2010/main" Requires="p14">
      <p:transition spd="slow" p14:dur="2000" advTm="89559"/>
    </mc:Choice>
    <mc:Fallback>
      <p:transition spd="slow" advTm="89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lIns="91440" tIns="45720" rIns="91440" bIns="45720" anchor="ctr"/>
          <a:lstStyle/>
          <a:p>
            <a:r>
              <a:rPr lang="en-US">
                <a:latin typeface="Arial"/>
                <a:cs typeface="Arial"/>
              </a:rPr>
              <a:t>Written Public Feedback</a:t>
            </a:r>
          </a:p>
        </p:txBody>
      </p:sp>
      <p:sp>
        <p:nvSpPr>
          <p:cNvPr id="16" name="TextBox 15">
            <a:extLst>
              <a:ext uri="{FF2B5EF4-FFF2-40B4-BE49-F238E27FC236}">
                <a16:creationId xmlns:a16="http://schemas.microsoft.com/office/drawing/2014/main" id="{FC40A5DB-8AA8-48CB-BD93-2FCEEA96B000}"/>
              </a:ext>
            </a:extLst>
          </p:cNvPr>
          <p:cNvSpPr txBox="1"/>
          <p:nvPr/>
        </p:nvSpPr>
        <p:spPr>
          <a:xfrm>
            <a:off x="923066" y="1291293"/>
            <a:ext cx="10071730" cy="4062651"/>
          </a:xfrm>
          <a:prstGeom prst="rect">
            <a:avLst/>
          </a:prstGeom>
          <a:noFill/>
        </p:spPr>
        <p:txBody>
          <a:bodyPr wrap="square" lIns="91440" tIns="45720" rIns="91440" bIns="45720" anchor="t">
            <a:spAutoFit/>
          </a:bodyPr>
          <a:lstStyle/>
          <a:p>
            <a:pPr marL="342900" lvl="1" algn="ctr">
              <a:spcBef>
                <a:spcPts val="1800"/>
              </a:spcBef>
              <a:buSzPct val="120000"/>
            </a:pPr>
            <a:endParaRPr lang="en-US" sz="2100" b="1">
              <a:solidFill>
                <a:srgbClr val="3494BA"/>
              </a:solidFill>
              <a:latin typeface="Arial"/>
              <a:ea typeface="Segoe UI" panose="020B0502040204020203" pitchFamily="34" charset="0"/>
              <a:cs typeface="Arial"/>
            </a:endParaRPr>
          </a:p>
          <a:p>
            <a:pPr marL="342900" lvl="1" algn="ctr">
              <a:spcBef>
                <a:spcPts val="1800"/>
              </a:spcBef>
            </a:pPr>
            <a:r>
              <a:rPr lang="en-US" sz="2100" b="1">
                <a:solidFill>
                  <a:srgbClr val="3494BA"/>
                </a:solidFill>
                <a:latin typeface="Arial"/>
                <a:ea typeface="Segoe UI" panose="020B0502040204020203" pitchFamily="34" charset="0"/>
                <a:cs typeface="Arial"/>
              </a:rPr>
              <a:t>You may provide feedback by </a:t>
            </a:r>
            <a:r>
              <a:rPr lang="en-US" sz="2100" b="1">
                <a:solidFill>
                  <a:schemeClr val="accent1"/>
                </a:solidFill>
                <a:latin typeface="Arial"/>
                <a:ea typeface="Segoe UI" panose="020B0502040204020203" pitchFamily="34" charset="0"/>
                <a:cs typeface="Arial"/>
              </a:rPr>
              <a:t>August 22, 2022 at:</a:t>
            </a:r>
          </a:p>
          <a:p>
            <a:pPr marL="342900" lvl="1" algn="ctr">
              <a:spcBef>
                <a:spcPts val="1800"/>
              </a:spcBef>
            </a:pPr>
            <a:r>
              <a:rPr lang="en-US" sz="2100" b="1">
                <a:solidFill>
                  <a:srgbClr val="00B050"/>
                </a:solidFill>
                <a:latin typeface="Arial"/>
                <a:cs typeface="Arial"/>
                <a:hlinkClick r:id="rId5">
                  <a:extLst>
                    <a:ext uri="{A12FA001-AC4F-418D-AE19-62706E023703}">
                      <ahyp:hlinkClr xmlns:ahyp="http://schemas.microsoft.com/office/drawing/2018/hyperlinkcolor" val="tx"/>
                    </a:ext>
                  </a:extLst>
                </a:hlinkClick>
              </a:rPr>
              <a:t>https://www.regulations.gov/docket/BOEM-2022-0033</a:t>
            </a:r>
            <a:endParaRPr lang="en-US" sz="2100" b="1">
              <a:solidFill>
                <a:srgbClr val="00B050"/>
              </a:solidFill>
              <a:latin typeface="Arial"/>
              <a:cs typeface="Arial"/>
            </a:endParaRPr>
          </a:p>
          <a:p>
            <a:pPr marL="342900" lvl="1" algn="ctr">
              <a:spcBef>
                <a:spcPts val="1800"/>
              </a:spcBef>
            </a:pPr>
            <a:endParaRPr lang="en-US" sz="2100" b="1">
              <a:solidFill>
                <a:schemeClr val="accent1"/>
              </a:solidFill>
              <a:latin typeface="Arial"/>
              <a:ea typeface="Segoe UI" panose="020B0502040204020203" pitchFamily="34" charset="0"/>
              <a:cs typeface="Arial"/>
            </a:endParaRPr>
          </a:p>
          <a:p>
            <a:pPr marL="342900" lvl="1" algn="ctr">
              <a:spcBef>
                <a:spcPts val="1800"/>
              </a:spcBef>
            </a:pPr>
            <a:r>
              <a:rPr lang="en-US" sz="2100" b="1">
                <a:solidFill>
                  <a:schemeClr val="accent1"/>
                </a:solidFill>
                <a:latin typeface="Arial"/>
                <a:ea typeface="Segoe UI" panose="020B0502040204020203" pitchFamily="34" charset="0"/>
                <a:cs typeface="Arial"/>
              </a:rPr>
              <a:t>More information can be found at:</a:t>
            </a:r>
          </a:p>
          <a:p>
            <a:pPr marL="342900" lvl="1" algn="ctr">
              <a:spcBef>
                <a:spcPts val="1800"/>
              </a:spcBef>
            </a:pPr>
            <a:r>
              <a:rPr lang="en-US" sz="2100" b="1" u="sng">
                <a:solidFill>
                  <a:srgbClr val="00B050"/>
                </a:solidFill>
                <a:latin typeface="Arial"/>
                <a:ea typeface="+mn-lt"/>
                <a:cs typeface="+mn-lt"/>
              </a:rPr>
              <a:t>https://www.boem.gov/renewable-energy/request-information-reducing-or-avoiding-impacts-offshore-wind-energy-fisheries</a:t>
            </a:r>
            <a:endParaRPr lang="en-US" b="1" u="sng">
              <a:solidFill>
                <a:srgbClr val="00B050"/>
              </a:solidFill>
              <a:latin typeface="Arial"/>
            </a:endParaRPr>
          </a:p>
          <a:p>
            <a:pPr marL="342900" lvl="1" algn="ctr">
              <a:spcBef>
                <a:spcPts val="1800"/>
              </a:spcBef>
            </a:pPr>
            <a:endParaRPr lang="en-US" sz="2100" b="1">
              <a:solidFill>
                <a:schemeClr val="accent1"/>
              </a:solidFill>
              <a:latin typeface="Arial"/>
              <a:ea typeface="Segoe UI" panose="020B0502040204020203" pitchFamily="34" charset="0"/>
              <a:cs typeface="Arial"/>
            </a:endParaRPr>
          </a:p>
        </p:txBody>
      </p:sp>
      <p:pic>
        <p:nvPicPr>
          <p:cNvPr id="3" name="Audio 2">
            <a:hlinkClick r:id="" action="ppaction://media"/>
            <a:extLst>
              <a:ext uri="{FF2B5EF4-FFF2-40B4-BE49-F238E27FC236}">
                <a16:creationId xmlns:a16="http://schemas.microsoft.com/office/drawing/2014/main" id="{26A8C324-DFF4-411F-959E-20799186E7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13414136"/>
      </p:ext>
    </p:extLst>
  </p:cSld>
  <p:clrMapOvr>
    <a:masterClrMapping/>
  </p:clrMapOvr>
  <mc:AlternateContent xmlns:mc="http://schemas.openxmlformats.org/markup-compatibility/2006">
    <mc:Choice xmlns:p14="http://schemas.microsoft.com/office/powerpoint/2010/main" Requires="p14">
      <p:transition spd="slow" p14:dur="2000" advTm="50178"/>
    </mc:Choice>
    <mc:Fallback>
      <p:transition spd="slow" advTm="50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BA035F-19A3-44FC-ADC0-8454D8B93444}"/>
              </a:ext>
            </a:extLst>
          </p:cNvPr>
          <p:cNvSpPr>
            <a:spLocks noGrp="1"/>
          </p:cNvSpPr>
          <p:nvPr>
            <p:ph type="body" sz="quarter" idx="11"/>
          </p:nvPr>
        </p:nvSpPr>
        <p:spPr/>
        <p:txBody>
          <a:bodyPr lIns="91440" tIns="45720" rIns="91440" bIns="45720" anchor="t"/>
          <a:lstStyle/>
          <a:p>
            <a:r>
              <a:rPr lang="en-US" b="0">
                <a:latin typeface="Arial"/>
                <a:cs typeface="Arial"/>
              </a:rPr>
              <a:t>Timeline, Next Steps, and Adjourn</a:t>
            </a:r>
            <a:endParaRPr lang="en-US"/>
          </a:p>
          <a:p>
            <a:endParaRPr lang="en-US" i="1"/>
          </a:p>
        </p:txBody>
      </p:sp>
      <p:sp>
        <p:nvSpPr>
          <p:cNvPr id="4" name="Slide Number Placeholder 3">
            <a:extLst>
              <a:ext uri="{FF2B5EF4-FFF2-40B4-BE49-F238E27FC236}">
                <a16:creationId xmlns:a16="http://schemas.microsoft.com/office/drawing/2014/main" id="{8CE5944F-DEBC-450C-A5BE-2BE735D7F17E}"/>
              </a:ext>
            </a:extLst>
          </p:cNvPr>
          <p:cNvSpPr>
            <a:spLocks noGrp="1"/>
          </p:cNvSpPr>
          <p:nvPr>
            <p:ph type="sldNum" sz="quarter" idx="13"/>
          </p:nvPr>
        </p:nvSpPr>
        <p:spPr/>
        <p:txBody>
          <a:bodyPr/>
          <a:lstStyle/>
          <a:p>
            <a:fld id="{D47257BE-248A-48BC-9F5F-19A6E1408DB6}" type="slidenum">
              <a:rPr lang="en-US" smtClean="0"/>
              <a:pPr/>
              <a:t>27</a:t>
            </a:fld>
            <a:endParaRPr lang="en-US"/>
          </a:p>
        </p:txBody>
      </p:sp>
      <p:pic>
        <p:nvPicPr>
          <p:cNvPr id="3" name="Audio 2">
            <a:hlinkClick r:id="" action="ppaction://media"/>
            <a:extLst>
              <a:ext uri="{FF2B5EF4-FFF2-40B4-BE49-F238E27FC236}">
                <a16:creationId xmlns:a16="http://schemas.microsoft.com/office/drawing/2014/main" id="{C9930269-D751-4AD4-A4F9-4A46E4116D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0894795"/>
      </p:ext>
    </p:extLst>
  </p:cSld>
  <p:clrMapOvr>
    <a:masterClrMapping/>
  </p:clrMapOvr>
  <mc:AlternateContent xmlns:mc="http://schemas.openxmlformats.org/markup-compatibility/2006">
    <mc:Choice xmlns:p14="http://schemas.microsoft.com/office/powerpoint/2010/main" Requires="p14">
      <p:transition spd="slow" p14:dur="2000" advTm="5898"/>
    </mc:Choice>
    <mc:Fallback>
      <p:transition spd="slow" advTm="5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9C05F-A483-4DF0-8115-CE4C8A6283F6}"/>
              </a:ext>
            </a:extLst>
          </p:cNvPr>
          <p:cNvSpPr>
            <a:spLocks noGrp="1"/>
          </p:cNvSpPr>
          <p:nvPr>
            <p:ph type="body" sz="quarter" idx="10"/>
          </p:nvPr>
        </p:nvSpPr>
        <p:spPr/>
        <p:txBody>
          <a:bodyPr lIns="91440" tIns="45720" rIns="91440" bIns="45720" anchor="ctr"/>
          <a:lstStyle/>
          <a:p>
            <a:r>
              <a:rPr lang="en-US" b="0">
                <a:latin typeface="Arial"/>
                <a:cs typeface="Arial"/>
              </a:rPr>
              <a:t>Timeline for Developing Guidance </a:t>
            </a:r>
            <a:endParaRPr lang="en-US"/>
          </a:p>
        </p:txBody>
      </p:sp>
      <p:sp>
        <p:nvSpPr>
          <p:cNvPr id="9" name="Text Placeholder 2">
            <a:extLst>
              <a:ext uri="{FF2B5EF4-FFF2-40B4-BE49-F238E27FC236}">
                <a16:creationId xmlns:a16="http://schemas.microsoft.com/office/drawing/2014/main" id="{DE5C8A59-9124-41E9-AFBA-D00AC5818C51}"/>
              </a:ext>
            </a:extLst>
          </p:cNvPr>
          <p:cNvSpPr>
            <a:spLocks noGrp="1"/>
          </p:cNvSpPr>
          <p:nvPr>
            <p:ph type="body" sz="quarter" idx="11"/>
          </p:nvPr>
        </p:nvSpPr>
        <p:spPr>
          <a:xfrm>
            <a:off x="336884" y="1462126"/>
            <a:ext cx="11617018" cy="4356100"/>
          </a:xfrm>
        </p:spPr>
        <p:txBody>
          <a:bodyPr lIns="91440" tIns="45720" rIns="91440" bIns="45720" anchor="t"/>
          <a:lstStyle/>
          <a:p>
            <a:pPr>
              <a:buFont typeface="Courier New"/>
            </a:pPr>
            <a:r>
              <a:rPr lang="en-US" sz="2000" b="0">
                <a:latin typeface="+mj-lt"/>
                <a:ea typeface="+mj-lt"/>
                <a:cs typeface="+mj-lt"/>
              </a:rPr>
              <a:t>Late Summer 2022: </a:t>
            </a:r>
          </a:p>
          <a:p>
            <a:pPr lvl="1">
              <a:buFont typeface="Courier New"/>
            </a:pPr>
            <a:r>
              <a:rPr lang="en-US" sz="2000">
                <a:latin typeface="+mj-lt"/>
                <a:ea typeface="+mj-lt"/>
                <a:cs typeface="+mj-lt"/>
              </a:rPr>
              <a:t>Collect feedback on the draft guidance.</a:t>
            </a:r>
          </a:p>
          <a:p>
            <a:pPr lvl="1">
              <a:buFont typeface="Courier New"/>
            </a:pPr>
            <a:r>
              <a:rPr lang="en-US" sz="2000">
                <a:latin typeface="+mj-lt"/>
                <a:ea typeface="+mj-lt"/>
                <a:cs typeface="+mj-lt"/>
              </a:rPr>
              <a:t>Revise draft guidance based on public comment.</a:t>
            </a:r>
          </a:p>
          <a:p>
            <a:pPr lvl="1">
              <a:buFont typeface="Courier New"/>
            </a:pPr>
            <a:r>
              <a:rPr lang="en-US" sz="2000" b="0">
                <a:latin typeface="+mj-lt"/>
                <a:ea typeface="+mj-lt"/>
                <a:cs typeface="+mj-lt"/>
              </a:rPr>
              <a:t>Issue final guidance. </a:t>
            </a:r>
          </a:p>
          <a:p>
            <a:pPr>
              <a:buFont typeface="Courier New"/>
            </a:pPr>
            <a:endParaRPr lang="en-US" sz="2000" b="0">
              <a:latin typeface="Arial"/>
              <a:cs typeface="Arial"/>
            </a:endParaRPr>
          </a:p>
          <a:p>
            <a:pPr>
              <a:buFont typeface="Courier New"/>
            </a:pPr>
            <a:endParaRPr lang="en-US" sz="2000" b="0">
              <a:latin typeface="Arial"/>
              <a:cs typeface="Arial"/>
            </a:endParaRPr>
          </a:p>
        </p:txBody>
      </p:sp>
      <p:pic>
        <p:nvPicPr>
          <p:cNvPr id="3" name="Audio 2">
            <a:hlinkClick r:id="" action="ppaction://media"/>
            <a:extLst>
              <a:ext uri="{FF2B5EF4-FFF2-40B4-BE49-F238E27FC236}">
                <a16:creationId xmlns:a16="http://schemas.microsoft.com/office/drawing/2014/main" id="{B468B090-3046-4231-9C01-867B346A86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62200350"/>
      </p:ext>
    </p:extLst>
  </p:cSld>
  <p:clrMapOvr>
    <a:masterClrMapping/>
  </p:clrMapOvr>
  <mc:AlternateContent xmlns:mc="http://schemas.openxmlformats.org/markup-compatibility/2006">
    <mc:Choice xmlns:p14="http://schemas.microsoft.com/office/powerpoint/2010/main" Requires="p14">
      <p:transition spd="slow" p14:dur="2000" advTm="22592"/>
    </mc:Choice>
    <mc:Fallback>
      <p:transition spd="slow" advTm="22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0" y="2759252"/>
            <a:ext cx="12192000" cy="510793"/>
          </a:xfrm>
        </p:spPr>
        <p:txBody>
          <a:bodyPr lIns="91440" tIns="45720" rIns="91440" bIns="45720" anchor="t"/>
          <a:lstStyle/>
          <a:p>
            <a:r>
              <a:rPr lang="en-US" sz="2400">
                <a:solidFill>
                  <a:srgbClr val="FFFFFF"/>
                </a:solidFill>
                <a:latin typeface="Open Sans"/>
                <a:ea typeface="Open Sans"/>
                <a:cs typeface="Arial"/>
              </a:rPr>
              <a:t>Thank you!</a:t>
            </a:r>
            <a:endParaRPr lang="en-US"/>
          </a:p>
        </p:txBody>
      </p:sp>
      <p:sp>
        <p:nvSpPr>
          <p:cNvPr id="3" name="Text Placeholder 2"/>
          <p:cNvSpPr>
            <a:spLocks noGrp="1"/>
          </p:cNvSpPr>
          <p:nvPr>
            <p:ph type="body" sz="quarter" idx="12"/>
          </p:nvPr>
        </p:nvSpPr>
        <p:spPr/>
        <p:txBody>
          <a:bodyPr lIns="91440" tIns="45720" rIns="91440" bIns="45720" anchor="t"/>
          <a:lstStyle/>
          <a:p>
            <a:endParaRPr lang="en-US">
              <a:latin typeface="Arial"/>
              <a:cs typeface="Arial"/>
            </a:endParaRPr>
          </a:p>
          <a:p>
            <a:endParaRPr lang="en-US"/>
          </a:p>
        </p:txBody>
      </p:sp>
      <p:pic>
        <p:nvPicPr>
          <p:cNvPr id="4" name="Audio 3">
            <a:hlinkClick r:id="" action="ppaction://media"/>
            <a:extLst>
              <a:ext uri="{FF2B5EF4-FFF2-40B4-BE49-F238E27FC236}">
                <a16:creationId xmlns:a16="http://schemas.microsoft.com/office/drawing/2014/main" id="{D97382A6-6377-47C7-A196-900FDD8854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2805850"/>
      </p:ext>
    </p:extLst>
  </p:cSld>
  <p:clrMapOvr>
    <a:masterClrMapping/>
  </p:clrMapOvr>
  <mc:AlternateContent xmlns:mc="http://schemas.openxmlformats.org/markup-compatibility/2006">
    <mc:Choice xmlns:p14="http://schemas.microsoft.com/office/powerpoint/2010/main" Requires="p14">
      <p:transition spd="slow" p14:dur="2000" advTm="9537"/>
    </mc:Choice>
    <mc:Fallback>
      <p:transition spd="slow" advTm="9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737B01-2FE9-B24A-8D07-4518EC46895E}"/>
              </a:ext>
            </a:extLst>
          </p:cNvPr>
          <p:cNvSpPr>
            <a:spLocks noGrp="1"/>
          </p:cNvSpPr>
          <p:nvPr>
            <p:ph type="body" sz="quarter" idx="11"/>
          </p:nvPr>
        </p:nvSpPr>
        <p:spPr/>
        <p:txBody>
          <a:bodyPr lIns="91440" tIns="45720" rIns="91440" bIns="45720" anchor="t"/>
          <a:lstStyle/>
          <a:p>
            <a:pPr marL="457200" indent="-457200">
              <a:buAutoNum type="arabicPeriod"/>
            </a:pPr>
            <a:r>
              <a:rPr lang="en-US" b="0" dirty="0">
                <a:ea typeface="+mj-lt"/>
                <a:cs typeface="+mj-lt"/>
              </a:rPr>
              <a:t>Present the draft guidance.  </a:t>
            </a:r>
          </a:p>
          <a:p>
            <a:pPr marL="457200" indent="-457200">
              <a:buAutoNum type="arabicPeriod"/>
            </a:pPr>
            <a:r>
              <a:rPr lang="en-US" b="0" dirty="0">
                <a:ea typeface="+mj-lt"/>
                <a:cs typeface="+mj-lt"/>
              </a:rPr>
              <a:t>Answer questions about the draft guidance and presentation and how it was developed. </a:t>
            </a:r>
          </a:p>
          <a:p>
            <a:pPr marL="457200" indent="-457200">
              <a:buAutoNum type="arabicPeriod"/>
            </a:pPr>
            <a:r>
              <a:rPr lang="en-US" b="0" dirty="0">
                <a:ea typeface="+mj-lt"/>
                <a:cs typeface="+mj-lt"/>
              </a:rPr>
              <a:t>Provide information on how to submit official comments during the public comment period until August 22, 2022. </a:t>
            </a:r>
            <a:endParaRPr lang="en-US" b="0" dirty="0"/>
          </a:p>
          <a:p>
            <a:pPr marL="0" indent="0">
              <a:buNone/>
            </a:pPr>
            <a:endParaRPr lang="en-US" dirty="0"/>
          </a:p>
        </p:txBody>
      </p:sp>
      <p:sp>
        <p:nvSpPr>
          <p:cNvPr id="5" name="Text Placeholder 4">
            <a:extLst>
              <a:ext uri="{FF2B5EF4-FFF2-40B4-BE49-F238E27FC236}">
                <a16:creationId xmlns:a16="http://schemas.microsoft.com/office/drawing/2014/main" id="{3C86316F-AAAA-DE4A-8AEC-805C65984ABE}"/>
              </a:ext>
            </a:extLst>
          </p:cNvPr>
          <p:cNvSpPr>
            <a:spLocks noGrp="1"/>
          </p:cNvSpPr>
          <p:nvPr>
            <p:ph type="body" sz="quarter" idx="10"/>
          </p:nvPr>
        </p:nvSpPr>
        <p:spPr/>
        <p:txBody>
          <a:bodyPr/>
          <a:lstStyle/>
          <a:p>
            <a:r>
              <a:rPr lang="en-US"/>
              <a:t>Meeting Goals</a:t>
            </a:r>
          </a:p>
        </p:txBody>
      </p:sp>
      <p:sp>
        <p:nvSpPr>
          <p:cNvPr id="3" name="Slide Number Placeholder 2">
            <a:extLst>
              <a:ext uri="{FF2B5EF4-FFF2-40B4-BE49-F238E27FC236}">
                <a16:creationId xmlns:a16="http://schemas.microsoft.com/office/drawing/2014/main" id="{1DA5894E-54C6-4C99-965F-9B3DC9A57911}"/>
              </a:ext>
            </a:extLst>
          </p:cNvPr>
          <p:cNvSpPr>
            <a:spLocks noGrp="1"/>
          </p:cNvSpPr>
          <p:nvPr>
            <p:ph type="sldNum" sz="quarter" idx="13"/>
          </p:nvPr>
        </p:nvSpPr>
        <p:spPr/>
        <p:txBody>
          <a:bodyPr/>
          <a:lstStyle/>
          <a:p>
            <a:fld id="{D47257BE-248A-48BC-9F5F-19A6E1408DB6}" type="slidenum">
              <a:rPr lang="en-US" smtClean="0"/>
              <a:pPr/>
              <a:t>3</a:t>
            </a:fld>
            <a:endParaRPr lang="en-US"/>
          </a:p>
        </p:txBody>
      </p:sp>
      <p:pic>
        <p:nvPicPr>
          <p:cNvPr id="4" name="Audio 3">
            <a:hlinkClick r:id="" action="ppaction://media"/>
            <a:extLst>
              <a:ext uri="{FF2B5EF4-FFF2-40B4-BE49-F238E27FC236}">
                <a16:creationId xmlns:a16="http://schemas.microsoft.com/office/drawing/2014/main" id="{37FFC2D7-EC82-4A14-9A6E-006C5C4610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42810837"/>
      </p:ext>
    </p:extLst>
  </p:cSld>
  <p:clrMapOvr>
    <a:masterClrMapping/>
  </p:clrMapOvr>
  <mc:AlternateContent xmlns:mc="http://schemas.openxmlformats.org/markup-compatibility/2006">
    <mc:Choice xmlns:p14="http://schemas.microsoft.com/office/powerpoint/2010/main" Requires="p14">
      <p:transition spd="slow" p14:dur="2000" advTm="25309"/>
    </mc:Choice>
    <mc:Fallback>
      <p:transition spd="slow" advTm="25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07D1A6-0E10-4BA7-928C-535472EBF7B6}"/>
              </a:ext>
            </a:extLst>
          </p:cNvPr>
          <p:cNvSpPr>
            <a:spLocks noGrp="1"/>
          </p:cNvSpPr>
          <p:nvPr>
            <p:ph type="body" sz="quarter" idx="11"/>
          </p:nvPr>
        </p:nvSpPr>
        <p:spPr>
          <a:xfrm>
            <a:off x="364652" y="1238327"/>
            <a:ext cx="11085029" cy="4690872"/>
          </a:xfrm>
        </p:spPr>
        <p:txBody>
          <a:bodyPr lIns="91440" tIns="45720" rIns="91440" bIns="45720" anchor="t"/>
          <a:lstStyle/>
          <a:p>
            <a:r>
              <a:rPr lang="en-US" sz="2000" b="0" dirty="0">
                <a:ea typeface="+mj-lt"/>
                <a:cs typeface="+mj-lt"/>
              </a:rPr>
              <a:t>BOEM considers the impacts to the commercial and recreational fishing industries resulting from the approval of Site Assessment Plans and Construction and Operations Plans (COPs).  </a:t>
            </a:r>
          </a:p>
          <a:p>
            <a:r>
              <a:rPr lang="en-US" sz="2000" b="0" dirty="0">
                <a:ea typeface="+mj-lt"/>
                <a:cs typeface="+mj-lt"/>
              </a:rPr>
              <a:t>BOEM conducts National Environmental Policy Act (NEPA) reviews, which identify potential impacts that offshore renewable energy projects may have on the environment and ocean users, such as commercial and recreational fisheries.</a:t>
            </a:r>
          </a:p>
          <a:p>
            <a:r>
              <a:rPr lang="en-US" sz="2000" b="0" dirty="0">
                <a:ea typeface="+mj-lt"/>
                <a:cs typeface="+mj-lt"/>
              </a:rPr>
              <a:t>BOEM must consider these impacts per project and that analysis may support the need for mitigation measures. </a:t>
            </a:r>
          </a:p>
          <a:p>
            <a:r>
              <a:rPr lang="en-US" sz="2000" b="0" dirty="0">
                <a:ea typeface="+mj-lt"/>
                <a:cs typeface="+mj-lt"/>
              </a:rPr>
              <a:t>BOEM has not provided detailed guidance to the offshore wind industry regarding processes and methodologies for reducing impacts to fisheries. This has resulted in inconsistencies between projects in mitigating impacts.</a:t>
            </a:r>
          </a:p>
          <a:p>
            <a:r>
              <a:rPr lang="en-US" sz="2000" b="0" dirty="0">
                <a:ea typeface="+mj-lt"/>
                <a:cs typeface="+mj-lt"/>
              </a:rPr>
              <a:t>It is hoped that Federal guidance will provide greater consistency for equitable treatment of fishermen regardless of home or landing port.</a:t>
            </a:r>
          </a:p>
          <a:p>
            <a:r>
              <a:rPr lang="en-US" sz="2000" b="0" dirty="0">
                <a:ea typeface="+mj-lt"/>
                <a:cs typeface="+mj-lt"/>
              </a:rPr>
              <a:t>Nine eastern states identified to BOEM the need for and benefits of regional natural resource impact assessment and mitigation frameworks.</a:t>
            </a:r>
          </a:p>
          <a:p>
            <a:endParaRPr lang="en-US" sz="2000" dirty="0"/>
          </a:p>
        </p:txBody>
      </p:sp>
      <p:sp>
        <p:nvSpPr>
          <p:cNvPr id="3" name="Text Placeholder 2">
            <a:extLst>
              <a:ext uri="{FF2B5EF4-FFF2-40B4-BE49-F238E27FC236}">
                <a16:creationId xmlns:a16="http://schemas.microsoft.com/office/drawing/2014/main" id="{34756863-8DF4-4E7C-87E0-54C0AD9FEB29}"/>
              </a:ext>
            </a:extLst>
          </p:cNvPr>
          <p:cNvSpPr>
            <a:spLocks noGrp="1"/>
          </p:cNvSpPr>
          <p:nvPr>
            <p:ph type="body" sz="quarter" idx="10"/>
          </p:nvPr>
        </p:nvSpPr>
        <p:spPr/>
        <p:txBody>
          <a:bodyPr lIns="91440" tIns="45720" rIns="91440" bIns="45720" anchor="ctr"/>
          <a:lstStyle/>
          <a:p>
            <a:r>
              <a:rPr lang="en-US" b="0">
                <a:ea typeface="+mn-lt"/>
                <a:cs typeface="+mn-lt"/>
              </a:rPr>
              <a:t>Why Have Fisheries Mitigation Guidance?</a:t>
            </a:r>
            <a:endParaRPr lang="en-US">
              <a:ea typeface="+mn-lt"/>
              <a:cs typeface="+mn-lt"/>
            </a:endParaRPr>
          </a:p>
        </p:txBody>
      </p:sp>
      <p:sp>
        <p:nvSpPr>
          <p:cNvPr id="4" name="Slide Number Placeholder 3">
            <a:extLst>
              <a:ext uri="{FF2B5EF4-FFF2-40B4-BE49-F238E27FC236}">
                <a16:creationId xmlns:a16="http://schemas.microsoft.com/office/drawing/2014/main" id="{572F77AD-1245-4147-A707-68BE8E0A5AC0}"/>
              </a:ext>
            </a:extLst>
          </p:cNvPr>
          <p:cNvSpPr>
            <a:spLocks noGrp="1"/>
          </p:cNvSpPr>
          <p:nvPr>
            <p:ph type="sldNum" sz="quarter" idx="13"/>
          </p:nvPr>
        </p:nvSpPr>
        <p:spPr/>
        <p:txBody>
          <a:bodyPr/>
          <a:lstStyle/>
          <a:p>
            <a:fld id="{D47257BE-248A-48BC-9F5F-19A6E1408DB6}" type="slidenum">
              <a:rPr lang="en-US" smtClean="0"/>
              <a:pPr/>
              <a:t>4</a:t>
            </a:fld>
            <a:endParaRPr lang="en-US"/>
          </a:p>
        </p:txBody>
      </p:sp>
      <p:pic>
        <p:nvPicPr>
          <p:cNvPr id="5" name="Audio 4">
            <a:hlinkClick r:id="" action="ppaction://media"/>
            <a:extLst>
              <a:ext uri="{FF2B5EF4-FFF2-40B4-BE49-F238E27FC236}">
                <a16:creationId xmlns:a16="http://schemas.microsoft.com/office/drawing/2014/main" id="{BA48FD8B-080E-4BEA-A0CD-14D745C02D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41272021"/>
      </p:ext>
    </p:extLst>
  </p:cSld>
  <p:clrMapOvr>
    <a:masterClrMapping/>
  </p:clrMapOvr>
  <mc:AlternateContent xmlns:mc="http://schemas.openxmlformats.org/markup-compatibility/2006">
    <mc:Choice xmlns:p14="http://schemas.microsoft.com/office/powerpoint/2010/main" Requires="p14">
      <p:transition spd="slow" p14:dur="2000" advTm="81269"/>
    </mc:Choice>
    <mc:Fallback>
      <p:transition spd="slow" advTm="81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6884" y="183198"/>
            <a:ext cx="12192000" cy="645350"/>
          </a:xfrm>
        </p:spPr>
        <p:txBody>
          <a:bodyPr lIns="91440" tIns="45720" rIns="91440" bIns="45720" anchor="ctr">
            <a:normAutofit/>
          </a:bodyPr>
          <a:lstStyle/>
          <a:p>
            <a:r>
              <a:rPr lang="en-US" b="0">
                <a:latin typeface="Arial"/>
                <a:cs typeface="Arial"/>
              </a:rPr>
              <a:t>What Potential Impacts Has BOEM Identified?</a:t>
            </a:r>
          </a:p>
        </p:txBody>
      </p:sp>
      <p:sp>
        <p:nvSpPr>
          <p:cNvPr id="8" name="Text Placeholder 2">
            <a:extLst>
              <a:ext uri="{FF2B5EF4-FFF2-40B4-BE49-F238E27FC236}">
                <a16:creationId xmlns:a16="http://schemas.microsoft.com/office/drawing/2014/main" id="{A259A4EF-98DB-44CF-8FD7-65B41DA254BE}"/>
              </a:ext>
            </a:extLst>
          </p:cNvPr>
          <p:cNvSpPr>
            <a:spLocks noGrp="1"/>
          </p:cNvSpPr>
          <p:nvPr>
            <p:ph type="body" sz="quarter" idx="11"/>
          </p:nvPr>
        </p:nvSpPr>
        <p:spPr>
          <a:xfrm>
            <a:off x="336884" y="1462126"/>
            <a:ext cx="11617018" cy="4356100"/>
          </a:xfrm>
        </p:spPr>
        <p:txBody>
          <a:bodyPr lIns="91440" tIns="45720" rIns="91440" bIns="45720" anchor="t"/>
          <a:lstStyle/>
          <a:p>
            <a:pPr marL="0" indent="0">
              <a:buClrTx/>
              <a:buSzPct val="100000"/>
              <a:buNone/>
            </a:pPr>
            <a:r>
              <a:rPr lang="en-US" b="0">
                <a:latin typeface="Calibri Light"/>
                <a:cs typeface="Calibri Light"/>
              </a:rPr>
              <a:t>Potential fishery impacts could include, but are not limited, to:</a:t>
            </a:r>
          </a:p>
          <a:p>
            <a:pPr>
              <a:buClrTx/>
              <a:buSzPct val="100000"/>
            </a:pPr>
            <a:r>
              <a:rPr lang="en-US" b="0">
                <a:latin typeface="Calibri Light"/>
                <a:cs typeface="Calibri Light"/>
              </a:rPr>
              <a:t>Displacement from fishing grounds during offshore wind development activities or loss of fishing areas occupied by project components.</a:t>
            </a:r>
          </a:p>
          <a:p>
            <a:pPr>
              <a:buClrTx/>
              <a:buSzPct val="100000"/>
            </a:pPr>
            <a:r>
              <a:rPr lang="en-US" b="0">
                <a:latin typeface="Calibri Light"/>
                <a:cs typeface="Calibri Light"/>
              </a:rPr>
              <a:t>Potential gear damage or loss from increased survey activity or new or additional underwater hazards.</a:t>
            </a:r>
          </a:p>
          <a:p>
            <a:pPr>
              <a:buClrTx/>
              <a:buSzPct val="100000"/>
            </a:pPr>
            <a:r>
              <a:rPr lang="en-US" b="0">
                <a:latin typeface="Calibri Light"/>
                <a:cs typeface="Calibri Light"/>
              </a:rPr>
              <a:t>Necessary gear or fishing modifications for fishing near turbines.</a:t>
            </a:r>
          </a:p>
          <a:p>
            <a:pPr>
              <a:buClrTx/>
              <a:buSzPct val="100000"/>
            </a:pPr>
            <a:r>
              <a:rPr lang="en-US" b="0">
                <a:latin typeface="Calibri Light"/>
                <a:cs typeface="Calibri Light"/>
              </a:rPr>
              <a:t>Increased transit times.</a:t>
            </a:r>
          </a:p>
          <a:p>
            <a:pPr>
              <a:buClrTx/>
              <a:buSzPct val="100000"/>
            </a:pPr>
            <a:r>
              <a:rPr lang="en-US" b="0">
                <a:latin typeface="Calibri Light"/>
                <a:cs typeface="Calibri Light"/>
              </a:rPr>
              <a:t>Increased gear conflict or operational competition within and outside of wind project areas if fishing effort is shifted due to offshore wind energy projects.</a:t>
            </a:r>
          </a:p>
          <a:p>
            <a:pPr>
              <a:buClrTx/>
              <a:buSzPct val="100000"/>
            </a:pPr>
            <a:r>
              <a:rPr lang="en-US" b="0">
                <a:latin typeface="Calibri Light"/>
                <a:cs typeface="Calibri Light"/>
              </a:rPr>
              <a:t>Secondary economic impacts for support businesses such as seafood dealers, vendors to the fishing industry (e.g., bait and tackle, gear supply), processors, and distributors.</a:t>
            </a:r>
          </a:p>
          <a:p>
            <a:endParaRPr lang="en-US" b="0"/>
          </a:p>
          <a:p>
            <a:pPr>
              <a:buClrTx/>
              <a:buSzPct val="100000"/>
            </a:pPr>
            <a:endParaRPr lang="en-US" sz="2000" b="0">
              <a:latin typeface="Calibri Light"/>
            </a:endParaRPr>
          </a:p>
        </p:txBody>
      </p:sp>
      <p:pic>
        <p:nvPicPr>
          <p:cNvPr id="3" name="Audio 2">
            <a:hlinkClick r:id="" action="ppaction://media"/>
            <a:extLst>
              <a:ext uri="{FF2B5EF4-FFF2-40B4-BE49-F238E27FC236}">
                <a16:creationId xmlns:a16="http://schemas.microsoft.com/office/drawing/2014/main" id="{FBDCDBCD-CAE3-4FC7-82AF-4DF1B5D5D8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67099903"/>
      </p:ext>
    </p:extLst>
  </p:cSld>
  <p:clrMapOvr>
    <a:masterClrMapping/>
  </p:clrMapOvr>
  <mc:AlternateContent xmlns:mc="http://schemas.openxmlformats.org/markup-compatibility/2006">
    <mc:Choice xmlns:p14="http://schemas.microsoft.com/office/powerpoint/2010/main" Requires="p14">
      <p:transition spd="slow" p14:dur="2000" advTm="72608"/>
    </mc:Choice>
    <mc:Fallback>
      <p:transition spd="slow" advTm="72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9C05F-A483-4DF0-8115-CE4C8A6283F6}"/>
              </a:ext>
            </a:extLst>
          </p:cNvPr>
          <p:cNvSpPr>
            <a:spLocks noGrp="1"/>
          </p:cNvSpPr>
          <p:nvPr>
            <p:ph type="body" sz="quarter" idx="10"/>
          </p:nvPr>
        </p:nvSpPr>
        <p:spPr/>
        <p:txBody>
          <a:bodyPr lIns="91440" tIns="45720" rIns="91440" bIns="45720" anchor="ctr"/>
          <a:lstStyle/>
          <a:p>
            <a:r>
              <a:rPr lang="en-US" b="0">
                <a:latin typeface="Arial"/>
                <a:cs typeface="Arial"/>
              </a:rPr>
              <a:t>What is Mitigation?</a:t>
            </a:r>
          </a:p>
        </p:txBody>
      </p:sp>
      <p:sp>
        <p:nvSpPr>
          <p:cNvPr id="9" name="Text Placeholder 2">
            <a:extLst>
              <a:ext uri="{FF2B5EF4-FFF2-40B4-BE49-F238E27FC236}">
                <a16:creationId xmlns:a16="http://schemas.microsoft.com/office/drawing/2014/main" id="{DE5C8A59-9124-41E9-AFBA-D00AC5818C51}"/>
              </a:ext>
            </a:extLst>
          </p:cNvPr>
          <p:cNvSpPr>
            <a:spLocks noGrp="1"/>
          </p:cNvSpPr>
          <p:nvPr>
            <p:ph type="body" sz="quarter" idx="11"/>
          </p:nvPr>
        </p:nvSpPr>
        <p:spPr>
          <a:xfrm>
            <a:off x="336884" y="1462126"/>
            <a:ext cx="11617018" cy="4356100"/>
          </a:xfrm>
        </p:spPr>
        <p:txBody>
          <a:bodyPr lIns="91440" tIns="45720" rIns="91440" bIns="45720" anchor="t"/>
          <a:lstStyle/>
          <a:p>
            <a:r>
              <a:rPr lang="en-US" b="0">
                <a:latin typeface="+mj-lt"/>
              </a:rPr>
              <a:t>BOEM considers “mitigation” to encompass the full suite of activities to avoid, minimize, and compensate for adverse impacts.</a:t>
            </a:r>
          </a:p>
          <a:p>
            <a:r>
              <a:rPr lang="en-US" b="0">
                <a:latin typeface="+mj-lt"/>
                <a:cs typeface="Arial"/>
              </a:rPr>
              <a:t>BOEM is taking a national level approach to mitigation for its offshore renewable energy program. </a:t>
            </a:r>
            <a:endParaRPr lang="en-US" b="0">
              <a:latin typeface="+mj-lt"/>
            </a:endParaRPr>
          </a:p>
          <a:p>
            <a:pPr>
              <a:buFont typeface="Courier New"/>
            </a:pPr>
            <a:r>
              <a:rPr lang="en-US" b="0">
                <a:latin typeface="+mj-lt"/>
              </a:rPr>
              <a:t>This concept is reflected in the Council of Environmental Quality’s definition of mitigation.</a:t>
            </a:r>
          </a:p>
          <a:p>
            <a:pPr marL="0" indent="0">
              <a:buClrTx/>
              <a:buNone/>
            </a:pPr>
            <a:endParaRPr lang="en-US" sz="2000" b="0">
              <a:latin typeface="Arial"/>
            </a:endParaRPr>
          </a:p>
        </p:txBody>
      </p:sp>
      <p:pic>
        <p:nvPicPr>
          <p:cNvPr id="3" name="Audio 2">
            <a:hlinkClick r:id="" action="ppaction://media"/>
            <a:extLst>
              <a:ext uri="{FF2B5EF4-FFF2-40B4-BE49-F238E27FC236}">
                <a16:creationId xmlns:a16="http://schemas.microsoft.com/office/drawing/2014/main" id="{33A8B99E-0B86-442A-A22B-36D07D36C4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192803"/>
      </p:ext>
    </p:extLst>
  </p:cSld>
  <p:clrMapOvr>
    <a:masterClrMapping/>
  </p:clrMapOvr>
  <mc:AlternateContent xmlns:mc="http://schemas.openxmlformats.org/markup-compatibility/2006">
    <mc:Choice xmlns:p14="http://schemas.microsoft.com/office/powerpoint/2010/main" Requires="p14">
      <p:transition spd="slow" p14:dur="2000" advTm="24868"/>
    </mc:Choice>
    <mc:Fallback>
      <p:transition spd="slow" advTm="24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0EFEB5-BDEB-463D-B166-56DBF6FA4496}"/>
              </a:ext>
            </a:extLst>
          </p:cNvPr>
          <p:cNvSpPr>
            <a:spLocks noGrp="1"/>
          </p:cNvSpPr>
          <p:nvPr>
            <p:ph type="body" sz="quarter" idx="11"/>
          </p:nvPr>
        </p:nvSpPr>
        <p:spPr/>
        <p:txBody>
          <a:bodyPr lIns="91440" tIns="45720" rIns="91440" bIns="45720" anchor="t"/>
          <a:lstStyle/>
          <a:p>
            <a:r>
              <a:rPr lang="en-US">
                <a:latin typeface="Arial"/>
                <a:cs typeface="Arial"/>
              </a:rPr>
              <a:t>Guidance Overview</a:t>
            </a:r>
            <a:endParaRPr lang="en-US"/>
          </a:p>
        </p:txBody>
      </p:sp>
      <p:sp>
        <p:nvSpPr>
          <p:cNvPr id="4" name="Slide Number Placeholder 3">
            <a:extLst>
              <a:ext uri="{FF2B5EF4-FFF2-40B4-BE49-F238E27FC236}">
                <a16:creationId xmlns:a16="http://schemas.microsoft.com/office/drawing/2014/main" id="{B5383EBE-20E8-4B8F-B0FC-34F0FEBB8122}"/>
              </a:ext>
            </a:extLst>
          </p:cNvPr>
          <p:cNvSpPr>
            <a:spLocks noGrp="1"/>
          </p:cNvSpPr>
          <p:nvPr>
            <p:ph type="sldNum" sz="quarter" idx="13"/>
          </p:nvPr>
        </p:nvSpPr>
        <p:spPr/>
        <p:txBody>
          <a:bodyPr/>
          <a:lstStyle/>
          <a:p>
            <a:fld id="{D47257BE-248A-48BC-9F5F-19A6E1408DB6}" type="slidenum">
              <a:rPr lang="en-US" smtClean="0"/>
              <a:pPr/>
              <a:t>7</a:t>
            </a:fld>
            <a:endParaRPr lang="en-US"/>
          </a:p>
        </p:txBody>
      </p:sp>
      <p:pic>
        <p:nvPicPr>
          <p:cNvPr id="3" name="Audio 2">
            <a:hlinkClick r:id="" action="ppaction://media"/>
            <a:extLst>
              <a:ext uri="{FF2B5EF4-FFF2-40B4-BE49-F238E27FC236}">
                <a16:creationId xmlns:a16="http://schemas.microsoft.com/office/drawing/2014/main" id="{8FFC29AF-3587-474D-BF84-FF93FEBDA6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95017935"/>
      </p:ext>
    </p:extLst>
  </p:cSld>
  <p:clrMapOvr>
    <a:masterClrMapping/>
  </p:clrMapOvr>
  <mc:AlternateContent xmlns:mc="http://schemas.openxmlformats.org/markup-compatibility/2006">
    <mc:Choice xmlns:p14="http://schemas.microsoft.com/office/powerpoint/2010/main" Requires="p14">
      <p:transition spd="slow" p14:dur="2000" advTm="6501"/>
    </mc:Choice>
    <mc:Fallback>
      <p:transition spd="slow" advTm="6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9C05F-A483-4DF0-8115-CE4C8A6283F6}"/>
              </a:ext>
            </a:extLst>
          </p:cNvPr>
          <p:cNvSpPr>
            <a:spLocks noGrp="1"/>
          </p:cNvSpPr>
          <p:nvPr>
            <p:ph type="body" sz="quarter" idx="10"/>
          </p:nvPr>
        </p:nvSpPr>
        <p:spPr/>
        <p:txBody>
          <a:bodyPr lIns="91440" tIns="45720" rIns="91440" bIns="45720" anchor="ctr"/>
          <a:lstStyle/>
          <a:p>
            <a:r>
              <a:rPr lang="en-US" b="0">
                <a:latin typeface="Arial"/>
                <a:cs typeface="Arial"/>
              </a:rPr>
              <a:t>Timeline for Developing Guidance </a:t>
            </a:r>
            <a:endParaRPr lang="en-US"/>
          </a:p>
        </p:txBody>
      </p:sp>
      <p:sp>
        <p:nvSpPr>
          <p:cNvPr id="9" name="Text Placeholder 2">
            <a:extLst>
              <a:ext uri="{FF2B5EF4-FFF2-40B4-BE49-F238E27FC236}">
                <a16:creationId xmlns:a16="http://schemas.microsoft.com/office/drawing/2014/main" id="{DE5C8A59-9124-41E9-AFBA-D00AC5818C51}"/>
              </a:ext>
            </a:extLst>
          </p:cNvPr>
          <p:cNvSpPr>
            <a:spLocks noGrp="1"/>
          </p:cNvSpPr>
          <p:nvPr>
            <p:ph type="body" sz="quarter" idx="11"/>
          </p:nvPr>
        </p:nvSpPr>
        <p:spPr>
          <a:xfrm>
            <a:off x="384482" y="1250950"/>
            <a:ext cx="11617018" cy="4997450"/>
          </a:xfrm>
        </p:spPr>
        <p:txBody>
          <a:bodyPr lIns="91440" tIns="45720" rIns="91440" bIns="45720" anchor="t"/>
          <a:lstStyle/>
          <a:p>
            <a:pPr>
              <a:buFont typeface="Courier New"/>
              <a:buChar char="o"/>
            </a:pPr>
            <a:r>
              <a:rPr lang="en-US" sz="2000" b="0">
                <a:latin typeface="+mj-lt"/>
                <a:ea typeface="+mj-lt"/>
                <a:cs typeface="+mj-lt"/>
              </a:rPr>
              <a:t>Fall/Winter 2021: </a:t>
            </a:r>
            <a:endParaRPr lang="en-US"/>
          </a:p>
          <a:p>
            <a:pPr lvl="1">
              <a:buFont typeface="Courier New"/>
              <a:buChar char="o"/>
            </a:pPr>
            <a:r>
              <a:rPr lang="en-US" sz="2000" b="0">
                <a:solidFill>
                  <a:srgbClr val="0A456F"/>
                </a:solidFill>
                <a:latin typeface="+mj-lt"/>
                <a:ea typeface="+mj-lt"/>
                <a:cs typeface="+mj-lt"/>
              </a:rPr>
              <a:t>Identify ideas and considerations from the fishing community, offshore wind energy developers, and others to inform the draft guidance. </a:t>
            </a:r>
            <a:r>
              <a:rPr lang="en-US" sz="2000" b="1">
                <a:solidFill>
                  <a:srgbClr val="0A456F"/>
                </a:solidFill>
                <a:latin typeface="+mj-lt"/>
                <a:ea typeface="+mj-lt"/>
                <a:cs typeface="+mj-lt"/>
              </a:rPr>
              <a:t>COMPLETE</a:t>
            </a:r>
            <a:endParaRPr lang="en-US">
              <a:solidFill>
                <a:srgbClr val="0A456F"/>
              </a:solidFill>
            </a:endParaRPr>
          </a:p>
          <a:p>
            <a:pPr>
              <a:buFont typeface="Courier New"/>
            </a:pPr>
            <a:r>
              <a:rPr lang="en-US" sz="2000" b="0">
                <a:latin typeface="+mj-lt"/>
                <a:ea typeface="+mj-lt"/>
                <a:cs typeface="+mj-lt"/>
              </a:rPr>
              <a:t>Early Winter 2022: </a:t>
            </a:r>
          </a:p>
          <a:p>
            <a:pPr lvl="1">
              <a:buFont typeface="Courier New"/>
            </a:pPr>
            <a:r>
              <a:rPr lang="en-US" sz="2000">
                <a:solidFill>
                  <a:srgbClr val="0A456F"/>
                </a:solidFill>
                <a:latin typeface="+mj-lt"/>
                <a:ea typeface="+mj-lt"/>
                <a:cs typeface="+mj-lt"/>
              </a:rPr>
              <a:t>Work in consultation with NOAA/NMFS, state fishery and coastal management agencies, and technical experts to develop the draft guidance. </a:t>
            </a:r>
            <a:r>
              <a:rPr lang="en-US" sz="2000" b="1">
                <a:solidFill>
                  <a:srgbClr val="0A456F"/>
                </a:solidFill>
                <a:latin typeface="+mj-lt"/>
                <a:ea typeface="+mj-lt"/>
                <a:cs typeface="+mj-lt"/>
              </a:rPr>
              <a:t>COMPLETE</a:t>
            </a:r>
            <a:endParaRPr lang="en-US" sz="2000">
              <a:solidFill>
                <a:srgbClr val="0A456F"/>
              </a:solidFill>
              <a:latin typeface="+mj-lt"/>
              <a:ea typeface="+mj-lt"/>
              <a:cs typeface="+mj-lt"/>
            </a:endParaRPr>
          </a:p>
          <a:p>
            <a:pPr lvl="1">
              <a:buFont typeface="Courier New"/>
            </a:pPr>
            <a:r>
              <a:rPr lang="en-US" sz="2000">
                <a:solidFill>
                  <a:srgbClr val="0A456F"/>
                </a:solidFill>
                <a:latin typeface="+mj-lt"/>
                <a:ea typeface="+mj-lt"/>
                <a:cs typeface="+mj-lt"/>
              </a:rPr>
              <a:t>Develop draft guidance considering comments received. </a:t>
            </a:r>
            <a:r>
              <a:rPr lang="en-US" sz="2000" b="1">
                <a:solidFill>
                  <a:srgbClr val="0A456F"/>
                </a:solidFill>
                <a:latin typeface="+mj-lt"/>
                <a:ea typeface="+mj-lt"/>
                <a:cs typeface="+mj-lt"/>
              </a:rPr>
              <a:t>COMPLETE</a:t>
            </a:r>
            <a:endParaRPr lang="en-US" sz="2000">
              <a:solidFill>
                <a:srgbClr val="0A456F"/>
              </a:solidFill>
              <a:latin typeface="+mj-lt"/>
              <a:ea typeface="+mj-lt"/>
              <a:cs typeface="+mj-lt"/>
            </a:endParaRPr>
          </a:p>
          <a:p>
            <a:pPr>
              <a:buFont typeface="Courier New"/>
            </a:pPr>
            <a:r>
              <a:rPr lang="en-US" sz="2000" b="0">
                <a:latin typeface="+mj-lt"/>
                <a:ea typeface="+mj-lt"/>
                <a:cs typeface="+mj-lt"/>
              </a:rPr>
              <a:t>Early Spring 2022: </a:t>
            </a:r>
          </a:p>
          <a:p>
            <a:pPr lvl="1">
              <a:buFont typeface="Courier New"/>
            </a:pPr>
            <a:r>
              <a:rPr lang="en-US" sz="2000">
                <a:solidFill>
                  <a:srgbClr val="0A456F"/>
                </a:solidFill>
                <a:latin typeface="+mj-lt"/>
                <a:ea typeface="+mj-lt"/>
                <a:cs typeface="+mj-lt"/>
              </a:rPr>
              <a:t>BOEM internal review. </a:t>
            </a:r>
            <a:r>
              <a:rPr lang="en-US" sz="2000" b="1">
                <a:solidFill>
                  <a:srgbClr val="0A456F"/>
                </a:solidFill>
                <a:latin typeface="+mj-lt"/>
                <a:ea typeface="+mj-lt"/>
                <a:cs typeface="+mj-lt"/>
              </a:rPr>
              <a:t>COMPLETE</a:t>
            </a:r>
          </a:p>
          <a:p>
            <a:pPr lvl="1">
              <a:buFont typeface="Courier New"/>
            </a:pPr>
            <a:r>
              <a:rPr lang="en-US" sz="2000">
                <a:solidFill>
                  <a:srgbClr val="0A456F"/>
                </a:solidFill>
                <a:latin typeface="+mj-lt"/>
                <a:ea typeface="+mj-lt"/>
                <a:cs typeface="+mj-lt"/>
              </a:rPr>
              <a:t>Collaboration with state and Federal partners. </a:t>
            </a:r>
            <a:r>
              <a:rPr lang="en-US" sz="2000" b="1">
                <a:solidFill>
                  <a:srgbClr val="0A456F"/>
                </a:solidFill>
                <a:latin typeface="+mj-lt"/>
                <a:ea typeface="+mj-lt"/>
                <a:cs typeface="+mj-lt"/>
              </a:rPr>
              <a:t>ONGOING</a:t>
            </a:r>
          </a:p>
          <a:p>
            <a:pPr>
              <a:buFont typeface="Courier New"/>
            </a:pPr>
            <a:r>
              <a:rPr lang="en-US" sz="2000" b="0">
                <a:latin typeface="+mj-lt"/>
                <a:ea typeface="+mj-lt"/>
                <a:cs typeface="+mj-lt"/>
              </a:rPr>
              <a:t>Late Summer 2022: </a:t>
            </a:r>
          </a:p>
          <a:p>
            <a:pPr lvl="1">
              <a:buFont typeface="Courier New"/>
              <a:buChar char="o"/>
            </a:pPr>
            <a:r>
              <a:rPr lang="en-US" sz="2000" b="0">
                <a:solidFill>
                  <a:srgbClr val="0A456F"/>
                </a:solidFill>
                <a:latin typeface="+mj-lt"/>
                <a:ea typeface="+mj-lt"/>
                <a:cs typeface="+mj-lt"/>
              </a:rPr>
              <a:t>Publish draft guidance and discuss with constituents. </a:t>
            </a:r>
            <a:r>
              <a:rPr lang="en-US" sz="2000" b="1">
                <a:solidFill>
                  <a:srgbClr val="0A456F"/>
                </a:solidFill>
                <a:latin typeface="+mj-lt"/>
                <a:ea typeface="+mj-lt"/>
                <a:cs typeface="+mj-lt"/>
              </a:rPr>
              <a:t>NOW</a:t>
            </a:r>
            <a:endParaRPr lang="en-US" sz="2000">
              <a:solidFill>
                <a:srgbClr val="0A456F"/>
              </a:solidFill>
            </a:endParaRPr>
          </a:p>
          <a:p>
            <a:pPr lvl="1">
              <a:buFont typeface="Courier New"/>
            </a:pPr>
            <a:r>
              <a:rPr lang="en-US" sz="2000">
                <a:solidFill>
                  <a:srgbClr val="0A456F"/>
                </a:solidFill>
                <a:latin typeface="+mj-lt"/>
                <a:ea typeface="+mj-lt"/>
                <a:cs typeface="+mj-lt"/>
              </a:rPr>
              <a:t>Issue final guidance</a:t>
            </a:r>
            <a:r>
              <a:rPr lang="en-US" sz="2000" b="0">
                <a:latin typeface="+mj-lt"/>
                <a:ea typeface="+mj-lt"/>
                <a:cs typeface="+mj-lt"/>
              </a:rPr>
              <a:t>.</a:t>
            </a:r>
            <a:r>
              <a:rPr lang="en-US" sz="2000">
                <a:latin typeface="+mj-lt"/>
                <a:ea typeface="+mj-lt"/>
                <a:cs typeface="+mj-lt"/>
              </a:rPr>
              <a:t> </a:t>
            </a:r>
            <a:r>
              <a:rPr lang="en-US" sz="2000" b="1">
                <a:solidFill>
                  <a:srgbClr val="0A456F"/>
                </a:solidFill>
                <a:latin typeface="+mj-lt"/>
                <a:ea typeface="+mj-lt"/>
                <a:cs typeface="+mj-lt"/>
              </a:rPr>
              <a:t>UPCOMING</a:t>
            </a:r>
          </a:p>
          <a:p>
            <a:pPr>
              <a:buFont typeface="Courier New"/>
            </a:pPr>
            <a:endParaRPr lang="en-US" sz="2000" b="0">
              <a:latin typeface="Arial"/>
              <a:cs typeface="Arial"/>
            </a:endParaRPr>
          </a:p>
          <a:p>
            <a:pPr>
              <a:buFont typeface="Courier New"/>
            </a:pPr>
            <a:endParaRPr lang="en-US" sz="2000" b="0">
              <a:latin typeface="Arial"/>
              <a:cs typeface="Arial"/>
            </a:endParaRPr>
          </a:p>
        </p:txBody>
      </p:sp>
      <p:pic>
        <p:nvPicPr>
          <p:cNvPr id="3" name="Audio 2">
            <a:hlinkClick r:id="" action="ppaction://media"/>
            <a:extLst>
              <a:ext uri="{FF2B5EF4-FFF2-40B4-BE49-F238E27FC236}">
                <a16:creationId xmlns:a16="http://schemas.microsoft.com/office/drawing/2014/main" id="{839B4FDC-1496-4796-9A5A-B8A24E3985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5859786"/>
      </p:ext>
    </p:extLst>
  </p:cSld>
  <p:clrMapOvr>
    <a:masterClrMapping/>
  </p:clrMapOvr>
  <mc:AlternateContent xmlns:mc="http://schemas.openxmlformats.org/markup-compatibility/2006">
    <mc:Choice xmlns:p14="http://schemas.microsoft.com/office/powerpoint/2010/main" Requires="p14">
      <p:transition spd="slow" p14:dur="2000" advTm="72771"/>
    </mc:Choice>
    <mc:Fallback>
      <p:transition spd="slow" advTm="72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9C05F-A483-4DF0-8115-CE4C8A6283F6}"/>
              </a:ext>
            </a:extLst>
          </p:cNvPr>
          <p:cNvSpPr>
            <a:spLocks noGrp="1"/>
          </p:cNvSpPr>
          <p:nvPr>
            <p:ph type="body" sz="quarter" idx="10"/>
          </p:nvPr>
        </p:nvSpPr>
        <p:spPr/>
        <p:txBody>
          <a:bodyPr lIns="91440" tIns="45720" rIns="91440" bIns="45720" anchor="ctr"/>
          <a:lstStyle/>
          <a:p>
            <a:r>
              <a:rPr lang="en-US" b="0">
                <a:latin typeface="Arial"/>
                <a:cs typeface="Arial"/>
              </a:rPr>
              <a:t>What Can BOEM’s Guidance Do? </a:t>
            </a:r>
          </a:p>
        </p:txBody>
      </p:sp>
      <p:sp>
        <p:nvSpPr>
          <p:cNvPr id="9" name="Text Placeholder 2">
            <a:extLst>
              <a:ext uri="{FF2B5EF4-FFF2-40B4-BE49-F238E27FC236}">
                <a16:creationId xmlns:a16="http://schemas.microsoft.com/office/drawing/2014/main" id="{DE5C8A59-9124-41E9-AFBA-D00AC5818C51}"/>
              </a:ext>
            </a:extLst>
          </p:cNvPr>
          <p:cNvSpPr>
            <a:spLocks noGrp="1"/>
          </p:cNvSpPr>
          <p:nvPr>
            <p:ph type="body" sz="quarter" idx="11"/>
          </p:nvPr>
        </p:nvSpPr>
        <p:spPr>
          <a:xfrm>
            <a:off x="336884" y="1462126"/>
            <a:ext cx="11617018" cy="4356100"/>
          </a:xfrm>
        </p:spPr>
        <p:txBody>
          <a:bodyPr lIns="91440" tIns="45720" rIns="91440" bIns="45720" anchor="t"/>
          <a:lstStyle/>
          <a:p>
            <a:pPr>
              <a:buFont typeface="Courier New"/>
              <a:buChar char="o"/>
            </a:pPr>
            <a:r>
              <a:rPr lang="en-US" b="0">
                <a:latin typeface="+mj-lt"/>
                <a:ea typeface="+mj-lt"/>
                <a:cs typeface="+mj-lt"/>
              </a:rPr>
              <a:t>Recommend fisheries mitigation processes (including processes for filing claims, timing of initial proposals). </a:t>
            </a:r>
          </a:p>
          <a:p>
            <a:pPr>
              <a:buFont typeface="Courier New"/>
              <a:buChar char="o"/>
            </a:pPr>
            <a:r>
              <a:rPr lang="en-US" b="0">
                <a:latin typeface="+mj-lt"/>
                <a:ea typeface="+mj-lt"/>
                <a:cs typeface="+mj-lt"/>
              </a:rPr>
              <a:t>Recommend methodology to determine the sufficiency of funds to compensate fishing communities for negative economic impacts arising from offshore wind energy development activities approved by BOEM.  </a:t>
            </a:r>
          </a:p>
          <a:p>
            <a:pPr>
              <a:buFont typeface="Courier New"/>
            </a:pPr>
            <a:r>
              <a:rPr lang="en-US" b="0">
                <a:latin typeface="+mj-lt"/>
                <a:ea typeface="+mj-lt"/>
                <a:cs typeface="+mj-lt"/>
              </a:rPr>
              <a:t>Propose measures that could result in fair, equitable, and predictable methodologies used by developers for mitigating impacts of offshore wind energy on all offshore renewable energy projects.  </a:t>
            </a:r>
          </a:p>
          <a:p>
            <a:pPr>
              <a:buFont typeface="Courier New"/>
            </a:pPr>
            <a:r>
              <a:rPr lang="en-US" b="0">
                <a:latin typeface="+mj-lt"/>
                <a:ea typeface="+mj-lt"/>
                <a:cs typeface="+mj-lt"/>
              </a:rPr>
              <a:t>Enforce, with the Bureau of Safety and Environmental Compliance (BSEE), compliance with contributions proposed by the lessee that were part of the approved Construction and Operations Plan (COP) or other appropriate plan approval, regardless of said contributions being required by a state or not. </a:t>
            </a:r>
          </a:p>
          <a:p>
            <a:pPr>
              <a:buFont typeface="Courier New"/>
            </a:pPr>
            <a:endParaRPr lang="en-US" sz="2000" b="0"/>
          </a:p>
          <a:p>
            <a:pPr marL="0" indent="0">
              <a:buNone/>
            </a:pPr>
            <a:endParaRPr lang="en-US" sz="2000" b="0">
              <a:latin typeface="Arial"/>
            </a:endParaRPr>
          </a:p>
        </p:txBody>
      </p:sp>
      <p:pic>
        <p:nvPicPr>
          <p:cNvPr id="3" name="Audio 2">
            <a:hlinkClick r:id="" action="ppaction://media"/>
            <a:extLst>
              <a:ext uri="{FF2B5EF4-FFF2-40B4-BE49-F238E27FC236}">
                <a16:creationId xmlns:a16="http://schemas.microsoft.com/office/drawing/2014/main" id="{7C2A8AAB-166D-42D6-B0FC-0CB1352ABB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60307927"/>
      </p:ext>
    </p:extLst>
  </p:cSld>
  <p:clrMapOvr>
    <a:masterClrMapping/>
  </p:clrMapOvr>
  <mc:AlternateContent xmlns:mc="http://schemas.openxmlformats.org/markup-compatibility/2006">
    <mc:Choice xmlns:p14="http://schemas.microsoft.com/office/powerpoint/2010/main" Requires="p14">
      <p:transition spd="slow" p14:dur="2000" advTm="62693"/>
    </mc:Choice>
    <mc:Fallback>
      <p:transition spd="slow" advTm="62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Presentation Interior Backgrou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_3 BOEM CEC OPC KW JTK KW_fnl2" id="{D5DF3A37-13BC-4E42-8F25-CD34EB996760}" vid="{8F067511-7ED1-E046-898A-5707F7129811}"/>
    </a:ext>
  </a:extLst>
</a:theme>
</file>

<file path=ppt/theme/theme10.xml><?xml version="1.0" encoding="utf-8"?>
<a:theme xmlns:a="http://schemas.openxmlformats.org/drawingml/2006/main" name="Presentation Interior Backgrou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Presentation End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 Full-Imag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_3 BOEM CEC OPC KW JTK KW_fnl2" id="{D5DF3A37-13BC-4E42-8F25-CD34EB996760}" vid="{44F44370-3C37-8142-A9FB-953A5F6D05BA}"/>
    </a:ext>
  </a:extLst>
</a:theme>
</file>

<file path=ppt/theme/theme3.xml><?xml version="1.0" encoding="utf-8"?>
<a:theme xmlns:a="http://schemas.openxmlformats.org/drawingml/2006/main" name="Presentation New Topic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_3 BOEM CEC OPC KW JTK KW_fnl2" id="{D5DF3A37-13BC-4E42-8F25-CD34EB996760}" vid="{63B859D3-7932-FB48-B316-E7171FAAC94D}"/>
    </a:ext>
  </a:extLst>
</a:theme>
</file>

<file path=ppt/theme/theme4.xml><?xml version="1.0" encoding="utf-8"?>
<a:theme xmlns:a="http://schemas.openxmlformats.org/drawingml/2006/main" name="Presentation End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_3 BOEM CEC OPC KW JTK KW_fnl2" id="{D5DF3A37-13BC-4E42-8F25-CD34EB996760}" vid="{B11CD31A-8C7B-E749-8E6C-65880054E36B}"/>
    </a:ext>
  </a:extLst>
</a:theme>
</file>

<file path=ppt/theme/theme5.xml><?xml version="1.0" encoding="utf-8"?>
<a:theme xmlns:a="http://schemas.openxmlformats.org/drawingml/2006/main" name="Presentation Titl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resentation General Backgrou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resentation End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resentation New Topic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Presentation End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7AF5A1D19C5C40A0A2763EA8F17ABD" ma:contentTypeVersion="4" ma:contentTypeDescription="Create a new document." ma:contentTypeScope="" ma:versionID="8445f833a7fc2419d4b7c4a919d94075">
  <xsd:schema xmlns:xsd="http://www.w3.org/2001/XMLSchema" xmlns:xs="http://www.w3.org/2001/XMLSchema" xmlns:p="http://schemas.microsoft.com/office/2006/metadata/properties" xmlns:ns2="057e36a9-d322-49d3-b1bc-06c95dbce9cc" xmlns:ns3="598c5bcc-a52b-4282-a4f0-7a009cd3f3dd" targetNamespace="http://schemas.microsoft.com/office/2006/metadata/properties" ma:root="true" ma:fieldsID="42a3a118eb6359766957946cd2a2a7a1" ns2:_="" ns3:_="">
    <xsd:import namespace="057e36a9-d322-49d3-b1bc-06c95dbce9cc"/>
    <xsd:import namespace="598c5bcc-a52b-4282-a4f0-7a009cd3f3d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7e36a9-d322-49d3-b1bc-06c95dbce9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8c5bcc-a52b-4282-a4f0-7a009cd3f3d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C271786-676E-486D-B821-57082D3230AD}">
  <ds:schemaRefs>
    <ds:schemaRef ds:uri="057e36a9-d322-49d3-b1bc-06c95dbce9cc"/>
    <ds:schemaRef ds:uri="598c5bcc-a52b-4282-a4f0-7a009cd3f3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BD37813-C82F-486D-A621-9F8C47E2E4D8}">
  <ds:schemaRefs>
    <ds:schemaRef ds:uri="http://schemas.microsoft.com/sharepoint/v3/contenttype/forms"/>
  </ds:schemaRefs>
</ds:datastoreItem>
</file>

<file path=customXml/itemProps3.xml><?xml version="1.0" encoding="utf-8"?>
<ds:datastoreItem xmlns:ds="http://schemas.openxmlformats.org/officeDocument/2006/customXml" ds:itemID="{5E5ABCCD-9ECB-40A6-A6A4-F1148189C2A7}">
  <ds:schemaRefs>
    <ds:schemaRef ds:uri="057e36a9-d322-49d3-b1bc-06c95dbce9cc"/>
    <ds:schemaRef ds:uri="http://schemas.microsoft.com/office/2006/metadata/properties"/>
    <ds:schemaRef ds:uri="http://purl.org/dc/elements/1.1/"/>
    <ds:schemaRef ds:uri="598c5bcc-a52b-4282-a4f0-7a009cd3f3dd"/>
    <ds:schemaRef ds:uri="http://purl.org/dc/dcmitype/"/>
    <ds:schemaRef ds:uri="http://schemas.openxmlformats.org/package/2006/metadata/core-properties"/>
    <ds:schemaRef ds:uri="http://schemas.microsoft.com/office/infopath/2007/PartnerControls"/>
    <ds:schemaRef ds:uri="http://schemas.microsoft.com/office/2006/documentManagement/typ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Presentation Interior Background</Template>
  <TotalTime>81</TotalTime>
  <Words>3260</Words>
  <Application>Microsoft Office PowerPoint</Application>
  <PresentationFormat>Widescreen</PresentationFormat>
  <Paragraphs>242</Paragraphs>
  <Slides>29</Slides>
  <Notes>26</Notes>
  <HiddenSlides>0</HiddenSlides>
  <MMClips>29</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29</vt:i4>
      </vt:variant>
    </vt:vector>
  </HeadingPairs>
  <TitlesOfParts>
    <vt:vector size="48" baseType="lpstr">
      <vt:lpstr>Arial</vt:lpstr>
      <vt:lpstr>Calibri</vt:lpstr>
      <vt:lpstr>Calibri Light</vt:lpstr>
      <vt:lpstr>Courier New</vt:lpstr>
      <vt:lpstr>Open Sans</vt:lpstr>
      <vt:lpstr>Segoe UI</vt:lpstr>
      <vt:lpstr>Symbol</vt:lpstr>
      <vt:lpstr>Times</vt:lpstr>
      <vt:lpstr>Presentation Interior Background</vt:lpstr>
      <vt:lpstr>Presentation Full-Image Background</vt:lpstr>
      <vt:lpstr>Presentation New Topic Background</vt:lpstr>
      <vt:lpstr>Presentation End Background</vt:lpstr>
      <vt:lpstr>Presentation Title Background</vt:lpstr>
      <vt:lpstr>Presentation General Background</vt:lpstr>
      <vt:lpstr>Presentation End Background</vt:lpstr>
      <vt:lpstr>Presentation New Topic Background</vt:lpstr>
      <vt:lpstr>1_Presentation End Background</vt:lpstr>
      <vt:lpstr>Presentation Interior Background</vt:lpstr>
      <vt:lpstr>Presentation End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Morton</dc:creator>
  <cp:lastModifiedBy>Hooker, Brian</cp:lastModifiedBy>
  <cp:revision>7</cp:revision>
  <cp:lastPrinted>2022-06-02T17:35:26Z</cp:lastPrinted>
  <dcterms:created xsi:type="dcterms:W3CDTF">2021-07-06T23:14:58Z</dcterms:created>
  <dcterms:modified xsi:type="dcterms:W3CDTF">2022-07-07T19:06:50Z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10238600</vt:r8>
  </property>
  <property fmtid="{D5CDD505-2E9C-101B-9397-08002B2CF9AE}" pid="3" name="ContentTypeId">
    <vt:lpwstr>0x010100D47AF5A1D19C5C40A0A2763EA8F17ABD</vt:lpwstr>
  </property>
  <property fmtid="{D5CDD505-2E9C-101B-9397-08002B2CF9AE}" pid="4" name="MediaServiceImageTags">
    <vt:lpwstr/>
  </property>
</Properties>
</file>